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8"/>
  </p:notesMasterIdLst>
  <p:handoutMasterIdLst>
    <p:handoutMasterId r:id="rId39"/>
  </p:handoutMasterIdLst>
  <p:sldIdLst>
    <p:sldId id="264" r:id="rId2"/>
    <p:sldId id="265" r:id="rId3"/>
    <p:sldId id="266" r:id="rId4"/>
    <p:sldId id="307" r:id="rId5"/>
    <p:sldId id="267" r:id="rId6"/>
    <p:sldId id="268" r:id="rId7"/>
    <p:sldId id="269" r:id="rId8"/>
    <p:sldId id="270" r:id="rId9"/>
    <p:sldId id="302" r:id="rId10"/>
    <p:sldId id="271" r:id="rId11"/>
    <p:sldId id="272" r:id="rId12"/>
    <p:sldId id="303" r:id="rId13"/>
    <p:sldId id="273" r:id="rId14"/>
    <p:sldId id="274" r:id="rId15"/>
    <p:sldId id="275" r:id="rId16"/>
    <p:sldId id="276" r:id="rId17"/>
    <p:sldId id="306" r:id="rId18"/>
    <p:sldId id="277" r:id="rId19"/>
    <p:sldId id="278" r:id="rId20"/>
    <p:sldId id="279" r:id="rId21"/>
    <p:sldId id="280" r:id="rId22"/>
    <p:sldId id="281" r:id="rId23"/>
    <p:sldId id="282" r:id="rId24"/>
    <p:sldId id="283" r:id="rId25"/>
    <p:sldId id="308" r:id="rId26"/>
    <p:sldId id="284" r:id="rId27"/>
    <p:sldId id="285" r:id="rId28"/>
    <p:sldId id="286" r:id="rId29"/>
    <p:sldId id="295" r:id="rId30"/>
    <p:sldId id="304" r:id="rId31"/>
    <p:sldId id="296" r:id="rId32"/>
    <p:sldId id="297" r:id="rId33"/>
    <p:sldId id="298" r:id="rId34"/>
    <p:sldId id="305" r:id="rId35"/>
    <p:sldId id="300" r:id="rId36"/>
    <p:sldId id="301" r:id="rId37"/>
  </p:sldIdLst>
  <p:sldSz cx="9144000" cy="6858000" type="screen4x3"/>
  <p:notesSz cx="6743700" cy="9875838"/>
  <p:custDataLst>
    <p:tags r:id="rId40"/>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C0000"/>
    <a:srgbClr val="66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3" d="100"/>
          <a:sy n="103" d="100"/>
        </p:scale>
        <p:origin x="-204"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tags" Target="tags/tag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22270" cy="493792"/>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sz="quarter" idx="1"/>
          </p:nvPr>
        </p:nvSpPr>
        <p:spPr>
          <a:xfrm>
            <a:off x="3819869" y="0"/>
            <a:ext cx="2922270" cy="493792"/>
          </a:xfrm>
          <a:prstGeom prst="rect">
            <a:avLst/>
          </a:prstGeom>
        </p:spPr>
        <p:txBody>
          <a:bodyPr vert="horz" lIns="91440" tIns="45720" rIns="91440" bIns="45720" rtlCol="0"/>
          <a:lstStyle>
            <a:lvl1pPr algn="r">
              <a:defRPr sz="1200"/>
            </a:lvl1pPr>
          </a:lstStyle>
          <a:p>
            <a:fld id="{D13D9390-B8AA-4B14-8994-D228DA66263A}" type="datetimeFigureOut">
              <a:rPr lang="en-US" smtClean="0"/>
              <a:pPr/>
              <a:t>3/5/2012</a:t>
            </a:fld>
            <a:endParaRPr lang="en-AU"/>
          </a:p>
        </p:txBody>
      </p:sp>
      <p:sp>
        <p:nvSpPr>
          <p:cNvPr id="4" name="Footer Placeholder 3"/>
          <p:cNvSpPr>
            <a:spLocks noGrp="1"/>
          </p:cNvSpPr>
          <p:nvPr>
            <p:ph type="ftr" sz="quarter" idx="2"/>
          </p:nvPr>
        </p:nvSpPr>
        <p:spPr>
          <a:xfrm>
            <a:off x="0" y="9380332"/>
            <a:ext cx="2922270" cy="493792"/>
          </a:xfrm>
          <a:prstGeom prst="rect">
            <a:avLst/>
          </a:prstGeom>
        </p:spPr>
        <p:txBody>
          <a:bodyPr vert="horz" lIns="91440" tIns="45720" rIns="91440" bIns="45720" rtlCol="0" anchor="b"/>
          <a:lstStyle>
            <a:lvl1pPr algn="l">
              <a:defRPr sz="1200"/>
            </a:lvl1pPr>
          </a:lstStyle>
          <a:p>
            <a:endParaRPr lang="en-AU"/>
          </a:p>
        </p:txBody>
      </p:sp>
      <p:sp>
        <p:nvSpPr>
          <p:cNvPr id="5" name="Slide Number Placeholder 4"/>
          <p:cNvSpPr>
            <a:spLocks noGrp="1"/>
          </p:cNvSpPr>
          <p:nvPr>
            <p:ph type="sldNum" sz="quarter" idx="3"/>
          </p:nvPr>
        </p:nvSpPr>
        <p:spPr>
          <a:xfrm>
            <a:off x="3819869" y="9380332"/>
            <a:ext cx="2922270" cy="493792"/>
          </a:xfrm>
          <a:prstGeom prst="rect">
            <a:avLst/>
          </a:prstGeom>
        </p:spPr>
        <p:txBody>
          <a:bodyPr vert="horz" lIns="91440" tIns="45720" rIns="91440" bIns="45720" rtlCol="0" anchor="b"/>
          <a:lstStyle>
            <a:lvl1pPr algn="r">
              <a:defRPr sz="1200"/>
            </a:lvl1pPr>
          </a:lstStyle>
          <a:p>
            <a:fld id="{27154982-D73F-4054-A1AB-02A93AFC4103}" type="slidenum">
              <a:rPr lang="en-AU" smtClean="0"/>
              <a:pPr/>
              <a:t>‹#›</a:t>
            </a:fld>
            <a:endParaRPr lang="en-AU"/>
          </a:p>
        </p:txBody>
      </p:sp>
    </p:spTree>
    <p:extLst>
      <p:ext uri="{BB962C8B-B14F-4D97-AF65-F5344CB8AC3E}">
        <p14:creationId xmlns:p14="http://schemas.microsoft.com/office/powerpoint/2010/main" val="243301596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22588" cy="493713"/>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19525" y="0"/>
            <a:ext cx="2922588" cy="493713"/>
          </a:xfrm>
          <a:prstGeom prst="rect">
            <a:avLst/>
          </a:prstGeom>
        </p:spPr>
        <p:txBody>
          <a:bodyPr vert="horz" lIns="91440" tIns="45720" rIns="91440" bIns="45720" rtlCol="0"/>
          <a:lstStyle>
            <a:lvl1pPr algn="r">
              <a:defRPr sz="1200"/>
            </a:lvl1pPr>
          </a:lstStyle>
          <a:p>
            <a:fld id="{2EF4E448-EEA8-4D78-A7E5-7BB02C2E109B}" type="datetimeFigureOut">
              <a:rPr lang="en-US" smtClean="0"/>
              <a:pPr/>
              <a:t>3/5/2012</a:t>
            </a:fld>
            <a:endParaRPr lang="en-AU"/>
          </a:p>
        </p:txBody>
      </p:sp>
      <p:sp>
        <p:nvSpPr>
          <p:cNvPr id="4" name="Slide Image Placeholder 3"/>
          <p:cNvSpPr>
            <a:spLocks noGrp="1" noRot="1" noChangeAspect="1"/>
          </p:cNvSpPr>
          <p:nvPr>
            <p:ph type="sldImg" idx="2"/>
          </p:nvPr>
        </p:nvSpPr>
        <p:spPr>
          <a:xfrm>
            <a:off x="904875" y="741363"/>
            <a:ext cx="4933950" cy="370205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74688" y="4691063"/>
            <a:ext cx="5394325" cy="444341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9380538"/>
            <a:ext cx="2922588" cy="493712"/>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19525" y="9380538"/>
            <a:ext cx="2922588" cy="493712"/>
          </a:xfrm>
          <a:prstGeom prst="rect">
            <a:avLst/>
          </a:prstGeom>
        </p:spPr>
        <p:txBody>
          <a:bodyPr vert="horz" lIns="91440" tIns="45720" rIns="91440" bIns="45720" rtlCol="0" anchor="b"/>
          <a:lstStyle>
            <a:lvl1pPr algn="r">
              <a:defRPr sz="1200"/>
            </a:lvl1pPr>
          </a:lstStyle>
          <a:p>
            <a:fld id="{4C318E33-B01D-4ED9-A85B-DFA26D694716}" type="slidenum">
              <a:rPr lang="en-AU" smtClean="0"/>
              <a:pPr/>
              <a:t>‹#›</a:t>
            </a:fld>
            <a:endParaRPr lang="en-AU"/>
          </a:p>
        </p:txBody>
      </p:sp>
    </p:spTree>
    <p:extLst>
      <p:ext uri="{BB962C8B-B14F-4D97-AF65-F5344CB8AC3E}">
        <p14:creationId xmlns:p14="http://schemas.microsoft.com/office/powerpoint/2010/main" val="2958518093"/>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8" name="Picture 7" descr="Firelight title.png"/>
          <p:cNvPicPr>
            <a:picLocks noChangeAspect="1"/>
          </p:cNvPicPr>
          <p:nvPr/>
        </p:nvPicPr>
        <p:blipFill>
          <a:blip r:embed="rId2" cstate="print"/>
          <a:srcRect l="43431" t="21353" b="20413"/>
          <a:stretch>
            <a:fillRect/>
          </a:stretch>
        </p:blipFill>
        <p:spPr>
          <a:xfrm>
            <a:off x="0" y="0"/>
            <a:ext cx="3672304" cy="6858000"/>
          </a:xfrm>
          <a:prstGeom prst="rect">
            <a:avLst/>
          </a:prstGeom>
        </p:spPr>
      </p:pic>
      <p:sp>
        <p:nvSpPr>
          <p:cNvPr id="2" name="Title 1"/>
          <p:cNvSpPr>
            <a:spLocks noGrp="1"/>
          </p:cNvSpPr>
          <p:nvPr>
            <p:ph type="ctrTitle"/>
          </p:nvPr>
        </p:nvSpPr>
        <p:spPr>
          <a:xfrm>
            <a:off x="1752600" y="1219200"/>
            <a:ext cx="6400800" cy="1600200"/>
          </a:xfrm>
        </p:spPr>
        <p:txBody>
          <a:bodyPr anchor="b" anchorCtr="0"/>
          <a:lstStyle>
            <a:lvl1pPr algn="l">
              <a:defRPr>
                <a:gradFill flip="none" rotWithShape="1">
                  <a:gsLst>
                    <a:gs pos="0">
                      <a:schemeClr val="tx1">
                        <a:alpha val="70000"/>
                      </a:schemeClr>
                    </a:gs>
                    <a:gs pos="50000">
                      <a:schemeClr val="tx1">
                        <a:alpha val="80000"/>
                      </a:schemeClr>
                    </a:gs>
                    <a:gs pos="100000">
                      <a:schemeClr val="tx1">
                        <a:alpha val="90000"/>
                      </a:schemeClr>
                    </a:gs>
                  </a:gsLst>
                  <a:lin ang="0" scaled="0"/>
                  <a:tileRect/>
                </a:gradFill>
              </a:defRPr>
            </a:lvl1pPr>
          </a:lstStyle>
          <a:p>
            <a:r>
              <a:rPr lang="en-US" smtClean="0"/>
              <a:t>Click to edit Master title style</a:t>
            </a:r>
            <a:endParaRPr/>
          </a:p>
        </p:txBody>
      </p:sp>
      <p:sp>
        <p:nvSpPr>
          <p:cNvPr id="3" name="Subtitle 2"/>
          <p:cNvSpPr>
            <a:spLocks noGrp="1"/>
          </p:cNvSpPr>
          <p:nvPr>
            <p:ph type="subTitle" idx="1"/>
          </p:nvPr>
        </p:nvSpPr>
        <p:spPr>
          <a:xfrm>
            <a:off x="2438400" y="2971800"/>
            <a:ext cx="5715000" cy="1295400"/>
          </a:xfrm>
        </p:spPr>
        <p:txBody>
          <a:bodyPr>
            <a:normAutofit/>
          </a:bodyPr>
          <a:lstStyle>
            <a:lvl1pPr marL="0" indent="0" algn="l">
              <a:buNone/>
              <a:defRPr sz="1800">
                <a:gradFill flip="none" rotWithShape="1">
                  <a:gsLst>
                    <a:gs pos="0">
                      <a:schemeClr val="tx1">
                        <a:alpha val="70000"/>
                      </a:schemeClr>
                    </a:gs>
                    <a:gs pos="50000">
                      <a:schemeClr val="tx1">
                        <a:alpha val="80000"/>
                      </a:schemeClr>
                    </a:gs>
                    <a:gs pos="100000">
                      <a:schemeClr val="tx1">
                        <a:alpha val="90000"/>
                      </a:schemeClr>
                    </a:gs>
                  </a:gsLst>
                  <a:lin ang="0" scaled="0"/>
                  <a:tileRect/>
                </a:gra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228600" y="5943600"/>
            <a:ext cx="2133600" cy="228600"/>
          </a:xfrm>
        </p:spPr>
        <p:txBody>
          <a:bodyPr/>
          <a:lstStyle>
            <a:lvl1pPr algn="l">
              <a:defRPr/>
            </a:lvl1pPr>
          </a:lstStyle>
          <a:p>
            <a:fld id="{8E8A4823-9EA1-4FD4-B26B-A416125B7419}" type="datetimeFigureOut">
              <a:rPr lang="en-US" smtClean="0"/>
              <a:pPr/>
              <a:t>3/5/2012</a:t>
            </a:fld>
            <a:endParaRPr lang="en-AU"/>
          </a:p>
        </p:txBody>
      </p:sp>
      <p:sp>
        <p:nvSpPr>
          <p:cNvPr id="5" name="Footer Placeholder 4"/>
          <p:cNvSpPr>
            <a:spLocks noGrp="1"/>
          </p:cNvSpPr>
          <p:nvPr>
            <p:ph type="ftr" sz="quarter" idx="11"/>
          </p:nvPr>
        </p:nvSpPr>
        <p:spPr>
          <a:xfrm>
            <a:off x="228600" y="5715000"/>
            <a:ext cx="2667000" cy="228600"/>
          </a:xfrm>
        </p:spPr>
        <p:txBody>
          <a:bodyPr/>
          <a:lstStyle/>
          <a:p>
            <a:endParaRPr lang="en-AU"/>
          </a:p>
        </p:txBody>
      </p:sp>
      <p:sp>
        <p:nvSpPr>
          <p:cNvPr id="6" name="Slide Number Placeholder 5"/>
          <p:cNvSpPr>
            <a:spLocks noGrp="1"/>
          </p:cNvSpPr>
          <p:nvPr>
            <p:ph type="sldNum" sz="quarter" idx="12"/>
          </p:nvPr>
        </p:nvSpPr>
        <p:spPr>
          <a:xfrm>
            <a:off x="228600" y="6248400"/>
            <a:ext cx="533400" cy="228600"/>
          </a:xfrm>
        </p:spPr>
        <p:txBody>
          <a:bodyPr/>
          <a:lstStyle>
            <a:lvl1pPr algn="l">
              <a:defRPr/>
            </a:lvl1pPr>
          </a:lstStyle>
          <a:p>
            <a:fld id="{8F4BD44A-DCF2-41A3-94D6-645DD59B8B3C}" type="slidenum">
              <a:rPr lang="en-AU" smtClean="0"/>
              <a:pPr/>
              <a:t>‹#›</a:t>
            </a:fld>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731368" y="274638"/>
            <a:ext cx="5681265" cy="1477962"/>
          </a:xfrm>
        </p:spPr>
        <p:txBody>
          <a:bodyPr/>
          <a:lstStyle/>
          <a:p>
            <a:r>
              <a:rPr lang="en-US" smtClean="0"/>
              <a:t>Click to edit Master title style</a:t>
            </a:r>
            <a:endParaRPr/>
          </a:p>
        </p:txBody>
      </p:sp>
      <p:sp>
        <p:nvSpPr>
          <p:cNvPr id="3" name="Vertical Text Placeholder 2"/>
          <p:cNvSpPr>
            <a:spLocks noGrp="1"/>
          </p:cNvSpPr>
          <p:nvPr>
            <p:ph type="body" orient="vert" idx="1"/>
          </p:nvPr>
        </p:nvSpPr>
        <p:spPr>
          <a:xfrm>
            <a:off x="1734209" y="2057400"/>
            <a:ext cx="5678424" cy="3886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8E8A4823-9EA1-4FD4-B26B-A416125B7419}" type="datetimeFigureOut">
              <a:rPr lang="en-US" smtClean="0"/>
              <a:pPr/>
              <a:t>3/5/2012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8F4BD44A-DCF2-41A3-94D6-645DD59B8B3C}" type="slidenum">
              <a:rPr lang="en-AU" smtClean="0"/>
              <a:pPr/>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34200" y="533400"/>
            <a:ext cx="1752600" cy="4343399"/>
          </a:xfrm>
        </p:spPr>
        <p:txBody>
          <a:bodyPr vert="eaVert"/>
          <a:lstStyle>
            <a:lvl1pPr algn="l">
              <a:defRPr/>
            </a:lvl1pPr>
          </a:lstStyle>
          <a:p>
            <a:r>
              <a:rPr lang="en-US" smtClean="0"/>
              <a:t>Click to edit Master title style</a:t>
            </a:r>
            <a:endParaRPr/>
          </a:p>
        </p:txBody>
      </p:sp>
      <p:sp>
        <p:nvSpPr>
          <p:cNvPr id="3" name="Vertical Text Placeholder 2"/>
          <p:cNvSpPr>
            <a:spLocks noGrp="1"/>
          </p:cNvSpPr>
          <p:nvPr>
            <p:ph type="body" orient="vert" idx="1"/>
          </p:nvPr>
        </p:nvSpPr>
        <p:spPr>
          <a:xfrm>
            <a:off x="1447800" y="533401"/>
            <a:ext cx="5029200" cy="54229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8E8A4823-9EA1-4FD4-B26B-A416125B7419}" type="datetimeFigureOut">
              <a:rPr lang="en-US" smtClean="0"/>
              <a:pPr/>
              <a:t>3/5/2012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8F4BD44A-DCF2-41A3-94D6-645DD59B8B3C}" type="slidenum">
              <a:rPr lang="en-AU" smtClean="0"/>
              <a:pPr/>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8E8A4823-9EA1-4FD4-B26B-A416125B7419}" type="datetimeFigureOut">
              <a:rPr lang="en-US" smtClean="0"/>
              <a:pPr/>
              <a:t>3/5/2012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8F4BD44A-DCF2-41A3-94D6-645DD59B8B3C}" type="slidenum">
              <a:rPr lang="en-AU" smtClean="0"/>
              <a:pPr/>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8" name="Picture 7" descr="Firelight section.png"/>
          <p:cNvPicPr>
            <a:picLocks noChangeAspect="1"/>
          </p:cNvPicPr>
          <p:nvPr/>
        </p:nvPicPr>
        <p:blipFill>
          <a:blip r:embed="rId2" cstate="print"/>
          <a:srcRect l="7678" r="8563" b="31688"/>
          <a:stretch>
            <a:fillRect/>
          </a:stretch>
        </p:blipFill>
        <p:spPr>
          <a:xfrm>
            <a:off x="0" y="3048000"/>
            <a:ext cx="9144000" cy="3810000"/>
          </a:xfrm>
          <a:prstGeom prst="rect">
            <a:avLst/>
          </a:prstGeom>
        </p:spPr>
      </p:pic>
      <p:sp>
        <p:nvSpPr>
          <p:cNvPr id="2" name="Title 1"/>
          <p:cNvSpPr>
            <a:spLocks noGrp="1"/>
          </p:cNvSpPr>
          <p:nvPr>
            <p:ph type="title"/>
          </p:nvPr>
        </p:nvSpPr>
        <p:spPr>
          <a:xfrm>
            <a:off x="876300" y="2057400"/>
            <a:ext cx="7391400" cy="1590675"/>
          </a:xfrm>
        </p:spPr>
        <p:txBody>
          <a:bodyPr anchor="b" anchorCtr="0">
            <a:normAutofit/>
          </a:bodyPr>
          <a:lstStyle>
            <a:lvl1pPr algn="ctr">
              <a:defRPr sz="4400" b="0" i="0" cap="none" baseline="0"/>
            </a:lvl1pPr>
          </a:lstStyle>
          <a:p>
            <a:r>
              <a:rPr lang="en-US" smtClean="0"/>
              <a:t>Click to edit Master title style</a:t>
            </a:r>
            <a:endParaRPr/>
          </a:p>
        </p:txBody>
      </p:sp>
      <p:sp>
        <p:nvSpPr>
          <p:cNvPr id="3" name="Text Placeholder 2"/>
          <p:cNvSpPr>
            <a:spLocks noGrp="1"/>
          </p:cNvSpPr>
          <p:nvPr>
            <p:ph type="body" idx="1"/>
          </p:nvPr>
        </p:nvSpPr>
        <p:spPr>
          <a:xfrm>
            <a:off x="1877546" y="3810000"/>
            <a:ext cx="5388909" cy="1423987"/>
          </a:xfrm>
        </p:spPr>
        <p:txBody>
          <a:bodyPr vert="horz" lIns="91440" tIns="45720" rIns="91440" bIns="45720" rtlCol="0">
            <a:normAutofit/>
          </a:bodyPr>
          <a:lstStyle>
            <a:lvl1pPr marL="0" indent="0" algn="ctr" defTabSz="914400" rtl="0" eaLnBrk="1" latinLnBrk="0" hangingPunct="1">
              <a:spcBef>
                <a:spcPts val="1500"/>
              </a:spcBef>
              <a:buFontTx/>
              <a:buNone/>
              <a:defRPr sz="1800" kern="1200">
                <a:gradFill flip="none" rotWithShape="1">
                  <a:gsLst>
                    <a:gs pos="0">
                      <a:schemeClr val="tx1">
                        <a:alpha val="70000"/>
                      </a:schemeClr>
                    </a:gs>
                    <a:gs pos="50000">
                      <a:schemeClr val="tx1">
                        <a:alpha val="80000"/>
                      </a:schemeClr>
                    </a:gs>
                    <a:gs pos="100000">
                      <a:schemeClr val="tx1">
                        <a:alpha val="90000"/>
                      </a:schemeClr>
                    </a:gs>
                  </a:gsLst>
                  <a:lin ang="0" scaled="0"/>
                  <a:tileRect/>
                </a:gra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E8A4823-9EA1-4FD4-B26B-A416125B7419}" type="datetimeFigureOut">
              <a:rPr lang="en-US" smtClean="0"/>
              <a:pPr/>
              <a:t>3/5/2012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8F4BD44A-DCF2-41A3-94D6-645DD59B8B3C}" type="slidenum">
              <a:rPr lang="en-AU" smtClean="0"/>
              <a:pPr/>
              <a:t>‹#›</a:t>
            </a:fld>
            <a:endParaRPr lang="en-A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731368" y="274638"/>
            <a:ext cx="5681265" cy="1477962"/>
          </a:xfrm>
        </p:spPr>
        <p:txBody>
          <a:bodyPr/>
          <a:lstStyle/>
          <a:p>
            <a:r>
              <a:rPr lang="en-US" smtClean="0"/>
              <a:t>Click to edit Master title style</a:t>
            </a:r>
            <a:endParaRPr/>
          </a:p>
        </p:txBody>
      </p:sp>
      <p:sp>
        <p:nvSpPr>
          <p:cNvPr id="3" name="Content Placeholder 2"/>
          <p:cNvSpPr>
            <a:spLocks noGrp="1"/>
          </p:cNvSpPr>
          <p:nvPr>
            <p:ph sz="half" idx="1"/>
          </p:nvPr>
        </p:nvSpPr>
        <p:spPr>
          <a:xfrm>
            <a:off x="1371600" y="2057401"/>
            <a:ext cx="2743200" cy="3898900"/>
          </a:xfrm>
        </p:spPr>
        <p:txBody>
          <a:bodyPr>
            <a:normAutofit/>
          </a:bodyPr>
          <a:lstStyle>
            <a:lvl1pPr>
              <a:defRPr sz="1600"/>
            </a:lvl1pPr>
            <a:lvl2pPr>
              <a:defRPr sz="1600"/>
            </a:lvl2pPr>
            <a:lvl3pPr>
              <a:defRPr sz="1600"/>
            </a:lvl3pPr>
            <a:lvl4pPr>
              <a:defRPr sz="1600"/>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5029200" y="2057401"/>
            <a:ext cx="2743200" cy="3898900"/>
          </a:xfrm>
        </p:spPr>
        <p:txBody>
          <a:bodyPr>
            <a:normAutofit/>
          </a:bodyPr>
          <a:lstStyle>
            <a:lvl1pPr>
              <a:defRPr sz="1600"/>
            </a:lvl1pPr>
            <a:lvl2pPr>
              <a:defRPr sz="1600"/>
            </a:lvl2pPr>
            <a:lvl3pPr>
              <a:defRPr sz="1600"/>
            </a:lvl3pPr>
            <a:lvl4pPr>
              <a:defRPr sz="1600"/>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8E8A4823-9EA1-4FD4-B26B-A416125B7419}" type="datetimeFigureOut">
              <a:rPr lang="en-US" smtClean="0"/>
              <a:pPr/>
              <a:t>3/5/2012</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8F4BD44A-DCF2-41A3-94D6-645DD59B8B3C}" type="slidenum">
              <a:rPr lang="en-AU" smtClean="0"/>
              <a:pPr/>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731368" y="274638"/>
            <a:ext cx="5681265" cy="1477962"/>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1371600" y="1967753"/>
            <a:ext cx="2743200" cy="639762"/>
          </a:xfrm>
        </p:spPr>
        <p:txBody>
          <a:bodyPr anchor="ctr" anchorCtr="0">
            <a:noAutofit/>
          </a:bodyPr>
          <a:lstStyle>
            <a:lvl1pPr marL="0" indent="0" algn="ctr">
              <a:buNone/>
              <a:defRPr sz="22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371600" y="2819400"/>
            <a:ext cx="2743200" cy="3136900"/>
          </a:xfrm>
        </p:spPr>
        <p:txBody>
          <a:bodyPr>
            <a:normAutofit/>
          </a:bodyPr>
          <a:lstStyle>
            <a:lvl1pPr>
              <a:defRPr sz="16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5029200" y="1967753"/>
            <a:ext cx="2743200" cy="639762"/>
          </a:xfrm>
        </p:spPr>
        <p:txBody>
          <a:bodyPr anchor="ctr" anchorCtr="0">
            <a:noAutofit/>
          </a:bodyPr>
          <a:lstStyle>
            <a:lvl1pPr marL="0" indent="0" algn="ctr">
              <a:buNone/>
              <a:defRPr sz="22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29200" y="2819400"/>
            <a:ext cx="2743200" cy="3136900"/>
          </a:xfrm>
        </p:spPr>
        <p:txBody>
          <a:bodyPr>
            <a:normAutofit/>
          </a:bodyPr>
          <a:lstStyle>
            <a:lvl1pPr>
              <a:defRPr sz="16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8E8A4823-9EA1-4FD4-B26B-A416125B7419}" type="datetimeFigureOut">
              <a:rPr lang="en-US" smtClean="0"/>
              <a:pPr/>
              <a:t>3/5/2012</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8F4BD44A-DCF2-41A3-94D6-645DD59B8B3C}" type="slidenum">
              <a:rPr lang="en-AU" smtClean="0"/>
              <a:pPr/>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8E8A4823-9EA1-4FD4-B26B-A416125B7419}" type="datetimeFigureOut">
              <a:rPr lang="en-US" smtClean="0"/>
              <a:pPr/>
              <a:t>3/5/2012</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8F4BD44A-DCF2-41A3-94D6-645DD59B8B3C}" type="slidenum">
              <a:rPr lang="en-AU" smtClean="0"/>
              <a:pPr/>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E8A4823-9EA1-4FD4-B26B-A416125B7419}" type="datetimeFigureOut">
              <a:rPr lang="en-US" smtClean="0"/>
              <a:pPr/>
              <a:t>3/5/2012</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8F4BD44A-DCF2-41A3-94D6-645DD59B8B3C}" type="slidenum">
              <a:rPr lang="en-AU" smtClean="0"/>
              <a:pPr/>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pic>
        <p:nvPicPr>
          <p:cNvPr id="9" name="Picture 8" descr="Content caption.png"/>
          <p:cNvPicPr>
            <a:picLocks noChangeAspect="1"/>
          </p:cNvPicPr>
          <p:nvPr/>
        </p:nvPicPr>
        <p:blipFill>
          <a:blip r:embed="rId2" cstate="print"/>
          <a:srcRect l="11342" t="23079" r="13047"/>
          <a:stretch>
            <a:fillRect/>
          </a:stretch>
        </p:blipFill>
        <p:spPr>
          <a:xfrm>
            <a:off x="0" y="0"/>
            <a:ext cx="9144000" cy="6095345"/>
          </a:xfrm>
          <a:prstGeom prst="rect">
            <a:avLst/>
          </a:prstGeom>
        </p:spPr>
      </p:pic>
      <p:sp>
        <p:nvSpPr>
          <p:cNvPr id="2" name="Title 1"/>
          <p:cNvSpPr>
            <a:spLocks noGrp="1"/>
          </p:cNvSpPr>
          <p:nvPr>
            <p:ph type="title"/>
          </p:nvPr>
        </p:nvSpPr>
        <p:spPr>
          <a:xfrm>
            <a:off x="835025" y="438150"/>
            <a:ext cx="2743200" cy="1618488"/>
          </a:xfrm>
        </p:spPr>
        <p:txBody>
          <a:bodyPr anchor="ctr" anchorCtr="0">
            <a:normAutofit/>
          </a:bodyPr>
          <a:lstStyle>
            <a:lvl1pPr algn="l">
              <a:defRPr sz="3600" b="0"/>
            </a:lvl1pPr>
          </a:lstStyle>
          <a:p>
            <a:r>
              <a:rPr lang="en-US" smtClean="0"/>
              <a:t>Click to edit Master title style</a:t>
            </a:r>
            <a:endParaRPr/>
          </a:p>
        </p:txBody>
      </p:sp>
      <p:sp>
        <p:nvSpPr>
          <p:cNvPr id="3" name="Content Placeholder 2"/>
          <p:cNvSpPr>
            <a:spLocks noGrp="1"/>
          </p:cNvSpPr>
          <p:nvPr>
            <p:ph idx="1"/>
          </p:nvPr>
        </p:nvSpPr>
        <p:spPr>
          <a:xfrm>
            <a:off x="3886200" y="438150"/>
            <a:ext cx="4419600" cy="5118100"/>
          </a:xfrm>
        </p:spPr>
        <p:txBody>
          <a:bodyPr>
            <a:normAutofit/>
          </a:bodyPr>
          <a:lstStyle>
            <a:lvl1pPr>
              <a:defRPr sz="22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833439" y="2514600"/>
            <a:ext cx="1985962" cy="2362200"/>
          </a:xfrm>
        </p:spPr>
        <p:txBody>
          <a:bodyPr anchor="t" anchorCtr="0">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E8A4823-9EA1-4FD4-B26B-A416125B7419}" type="datetimeFigureOut">
              <a:rPr lang="en-US" smtClean="0"/>
              <a:pPr/>
              <a:t>3/5/2012</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8F4BD44A-DCF2-41A3-94D6-645DD59B8B3C}" type="slidenum">
              <a:rPr lang="en-AU" smtClean="0"/>
              <a:pPr/>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pic>
        <p:nvPicPr>
          <p:cNvPr id="8" name="Picture 7" descr="Content caption.png"/>
          <p:cNvPicPr>
            <a:picLocks noChangeAspect="1"/>
          </p:cNvPicPr>
          <p:nvPr/>
        </p:nvPicPr>
        <p:blipFill>
          <a:blip r:embed="rId2" cstate="print"/>
          <a:srcRect l="11342" t="23079" r="13047"/>
          <a:stretch>
            <a:fillRect/>
          </a:stretch>
        </p:blipFill>
        <p:spPr>
          <a:xfrm>
            <a:off x="0" y="0"/>
            <a:ext cx="9144000" cy="6095345"/>
          </a:xfrm>
          <a:prstGeom prst="rect">
            <a:avLst/>
          </a:prstGeom>
        </p:spPr>
      </p:pic>
      <p:sp>
        <p:nvSpPr>
          <p:cNvPr id="2" name="Title 1"/>
          <p:cNvSpPr>
            <a:spLocks noGrp="1"/>
          </p:cNvSpPr>
          <p:nvPr>
            <p:ph type="title"/>
          </p:nvPr>
        </p:nvSpPr>
        <p:spPr>
          <a:xfrm>
            <a:off x="835025" y="438150"/>
            <a:ext cx="2743200" cy="1619250"/>
          </a:xfrm>
        </p:spPr>
        <p:txBody>
          <a:bodyPr vert="horz" lIns="91440" tIns="45720" rIns="91440" bIns="45720" rtlCol="0" anchor="ctr" anchorCtr="0">
            <a:normAutofit/>
          </a:bodyPr>
          <a:lstStyle>
            <a:lvl1pPr algn="l" defTabSz="914400" rtl="0" eaLnBrk="1" latinLnBrk="0" hangingPunct="1">
              <a:spcBef>
                <a:spcPct val="0"/>
              </a:spcBef>
              <a:buNone/>
              <a:defRPr sz="3600" b="0" kern="1200" spc="0" baseline="0">
                <a:gradFill flip="none" rotWithShape="1">
                  <a:gsLst>
                    <a:gs pos="0">
                      <a:schemeClr val="tx1">
                        <a:alpha val="70000"/>
                      </a:schemeClr>
                    </a:gs>
                    <a:gs pos="50000">
                      <a:schemeClr val="tx1">
                        <a:alpha val="80000"/>
                      </a:schemeClr>
                    </a:gs>
                    <a:gs pos="100000">
                      <a:schemeClr val="tx1">
                        <a:alpha val="90000"/>
                      </a:schemeClr>
                    </a:gs>
                  </a:gsLst>
                  <a:lin ang="0" scaled="0"/>
                  <a:tileRect/>
                </a:gradFill>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3575050" y="685800"/>
            <a:ext cx="5264150" cy="4648200"/>
          </a:xfrm>
          <a:prstGeom prst="ellipse">
            <a:avLst/>
          </a:prstGeom>
          <a:ln w="127000">
            <a:solidFill>
              <a:schemeClr val="tx1">
                <a:alpha val="10000"/>
              </a:schemeClr>
            </a:solidFill>
          </a:ln>
          <a:effectLst>
            <a:innerShdw blurRad="190500">
              <a:prstClr val="black">
                <a:alpha val="75000"/>
              </a:prstClr>
            </a:innerShdw>
          </a:effectLst>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832104" y="2514600"/>
            <a:ext cx="1984248" cy="2359152"/>
          </a:xfrm>
        </p:spPr>
        <p:txBody>
          <a:bodyPr vert="horz" lIns="91440" tIns="45720" rIns="91440" bIns="45720" rtlCol="0" anchor="t" anchorCtr="0">
            <a:normAutofit/>
          </a:bodyPr>
          <a:lstStyle>
            <a:lvl1pPr marL="0" indent="0">
              <a:buNone/>
              <a:defRPr sz="14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spcBef>
                <a:spcPts val="1500"/>
              </a:spcBef>
              <a:buFontTx/>
              <a:buNone/>
            </a:pPr>
            <a:r>
              <a:rPr lang="en-US" smtClean="0"/>
              <a:t>Click to edit Master text styles</a:t>
            </a:r>
          </a:p>
        </p:txBody>
      </p:sp>
      <p:sp>
        <p:nvSpPr>
          <p:cNvPr id="5" name="Date Placeholder 4"/>
          <p:cNvSpPr>
            <a:spLocks noGrp="1"/>
          </p:cNvSpPr>
          <p:nvPr>
            <p:ph type="dt" sz="half" idx="10"/>
          </p:nvPr>
        </p:nvSpPr>
        <p:spPr/>
        <p:txBody>
          <a:bodyPr/>
          <a:lstStyle/>
          <a:p>
            <a:fld id="{8E8A4823-9EA1-4FD4-B26B-A416125B7419}" type="datetimeFigureOut">
              <a:rPr lang="en-US" smtClean="0"/>
              <a:pPr/>
              <a:t>3/5/2012</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8F4BD44A-DCF2-41A3-94D6-645DD59B8B3C}" type="slidenum">
              <a:rPr lang="en-AU" smtClean="0"/>
              <a:pPr/>
              <a:t>‹#›</a:t>
            </a:fld>
            <a:endParaRPr lang="en-A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pic>
        <p:nvPicPr>
          <p:cNvPr id="12" name="Picture 11" descr="Firelight content.png"/>
          <p:cNvPicPr>
            <a:picLocks noChangeAspect="1"/>
          </p:cNvPicPr>
          <p:nvPr/>
        </p:nvPicPr>
        <p:blipFill>
          <a:blip r:embed="rId13" cstate="print"/>
          <a:srcRect l="10260" t="11518" r="6261" b="8745"/>
          <a:stretch>
            <a:fillRect/>
          </a:stretch>
        </p:blipFill>
        <p:spPr>
          <a:xfrm>
            <a:off x="0" y="0"/>
            <a:ext cx="9144000" cy="6858000"/>
          </a:xfrm>
          <a:prstGeom prst="rect">
            <a:avLst/>
          </a:prstGeom>
        </p:spPr>
      </p:pic>
      <p:sp>
        <p:nvSpPr>
          <p:cNvPr id="2" name="Title Placeholder 1"/>
          <p:cNvSpPr>
            <a:spLocks noGrp="1"/>
          </p:cNvSpPr>
          <p:nvPr>
            <p:ph type="title"/>
          </p:nvPr>
        </p:nvSpPr>
        <p:spPr>
          <a:xfrm>
            <a:off x="1731368" y="274638"/>
            <a:ext cx="5681265" cy="1477962"/>
          </a:xfrm>
          <a:prstGeom prst="rect">
            <a:avLst/>
          </a:prstGeom>
        </p:spPr>
        <p:txBody>
          <a:bodyPr vert="horz" lIns="91440" tIns="45720" rIns="91440" bIns="45720" rtlCol="0" anchor="b" anchorCtr="0">
            <a:normAutofit/>
          </a:bodyPr>
          <a:lstStyle/>
          <a:p>
            <a:r>
              <a:rPr lang="en-US" smtClean="0"/>
              <a:t>Click to edit Master title style</a:t>
            </a:r>
            <a:endParaRPr/>
          </a:p>
        </p:txBody>
      </p:sp>
      <p:sp>
        <p:nvSpPr>
          <p:cNvPr id="3" name="Text Placeholder 2"/>
          <p:cNvSpPr>
            <a:spLocks noGrp="1"/>
          </p:cNvSpPr>
          <p:nvPr>
            <p:ph type="body" idx="1"/>
          </p:nvPr>
        </p:nvSpPr>
        <p:spPr>
          <a:xfrm>
            <a:off x="2057400" y="2057400"/>
            <a:ext cx="5029200"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6858000" y="6477000"/>
            <a:ext cx="2133600" cy="228600"/>
          </a:xfrm>
          <a:prstGeom prst="rect">
            <a:avLst/>
          </a:prstGeom>
        </p:spPr>
        <p:txBody>
          <a:bodyPr vert="horz" lIns="91440" tIns="45720" rIns="91440" bIns="45720" rtlCol="0" anchor="b" anchorCtr="0">
            <a:normAutofit/>
          </a:bodyPr>
          <a:lstStyle>
            <a:lvl1pPr algn="r" defTabSz="914400" rtl="0" eaLnBrk="1" latinLnBrk="0" hangingPunct="1">
              <a:spcBef>
                <a:spcPct val="0"/>
              </a:spcBef>
              <a:buNone/>
              <a:defRPr sz="1000" kern="1200" spc="0" baseline="0">
                <a:gradFill flip="none" rotWithShape="1">
                  <a:gsLst>
                    <a:gs pos="0">
                      <a:schemeClr val="tx1">
                        <a:alpha val="70000"/>
                      </a:schemeClr>
                    </a:gs>
                    <a:gs pos="50000">
                      <a:schemeClr val="tx1">
                        <a:alpha val="80000"/>
                      </a:schemeClr>
                    </a:gs>
                    <a:gs pos="100000">
                      <a:schemeClr val="tx1">
                        <a:alpha val="90000"/>
                      </a:schemeClr>
                    </a:gs>
                  </a:gsLst>
                  <a:lin ang="0" scaled="0"/>
                  <a:tileRect/>
                </a:gradFill>
                <a:latin typeface="+mn-lt"/>
                <a:ea typeface="+mj-ea"/>
                <a:cs typeface="+mj-cs"/>
              </a:defRPr>
            </a:lvl1pPr>
          </a:lstStyle>
          <a:p>
            <a:fld id="{8E8A4823-9EA1-4FD4-B26B-A416125B7419}" type="datetimeFigureOut">
              <a:rPr lang="en-US" smtClean="0"/>
              <a:pPr/>
              <a:t>3/5/2012</a:t>
            </a:fld>
            <a:endParaRPr lang="en-AU"/>
          </a:p>
        </p:txBody>
      </p:sp>
      <p:sp>
        <p:nvSpPr>
          <p:cNvPr id="5" name="Footer Placeholder 4"/>
          <p:cNvSpPr>
            <a:spLocks noGrp="1"/>
          </p:cNvSpPr>
          <p:nvPr>
            <p:ph type="ftr" sz="quarter" idx="3"/>
          </p:nvPr>
        </p:nvSpPr>
        <p:spPr>
          <a:xfrm>
            <a:off x="228600" y="6477000"/>
            <a:ext cx="2895600" cy="228600"/>
          </a:xfrm>
          <a:prstGeom prst="rect">
            <a:avLst/>
          </a:prstGeom>
        </p:spPr>
        <p:txBody>
          <a:bodyPr vert="horz" lIns="91440" tIns="45720" rIns="91440" bIns="45720" rtlCol="0" anchor="b" anchorCtr="0">
            <a:normAutofit/>
          </a:bodyPr>
          <a:lstStyle>
            <a:lvl1pPr algn="l" defTabSz="914400" rtl="0" eaLnBrk="1" latinLnBrk="0" hangingPunct="1">
              <a:spcBef>
                <a:spcPct val="0"/>
              </a:spcBef>
              <a:buNone/>
              <a:defRPr sz="1000" kern="1200" spc="0" baseline="0">
                <a:gradFill flip="none" rotWithShape="1">
                  <a:gsLst>
                    <a:gs pos="0">
                      <a:schemeClr val="tx1">
                        <a:alpha val="70000"/>
                      </a:schemeClr>
                    </a:gs>
                    <a:gs pos="50000">
                      <a:schemeClr val="tx1">
                        <a:alpha val="80000"/>
                      </a:schemeClr>
                    </a:gs>
                    <a:gs pos="100000">
                      <a:schemeClr val="tx1">
                        <a:alpha val="90000"/>
                      </a:schemeClr>
                    </a:gs>
                  </a:gsLst>
                  <a:lin ang="0" scaled="0"/>
                  <a:tileRect/>
                </a:gradFill>
                <a:latin typeface="+mn-lt"/>
                <a:ea typeface="+mj-ea"/>
                <a:cs typeface="+mj-cs"/>
              </a:defRPr>
            </a:lvl1pPr>
          </a:lstStyle>
          <a:p>
            <a:endParaRPr lang="en-AU"/>
          </a:p>
        </p:txBody>
      </p:sp>
      <p:sp>
        <p:nvSpPr>
          <p:cNvPr id="6" name="Slide Number Placeholder 5"/>
          <p:cNvSpPr>
            <a:spLocks noGrp="1"/>
          </p:cNvSpPr>
          <p:nvPr>
            <p:ph type="sldNum" sz="quarter" idx="4"/>
          </p:nvPr>
        </p:nvSpPr>
        <p:spPr>
          <a:xfrm>
            <a:off x="8458200" y="6248400"/>
            <a:ext cx="533400" cy="228600"/>
          </a:xfrm>
          <a:prstGeom prst="rect">
            <a:avLst/>
          </a:prstGeom>
        </p:spPr>
        <p:txBody>
          <a:bodyPr vert="horz" lIns="91440" tIns="45720" rIns="91440" bIns="45720" rtlCol="0" anchor="b" anchorCtr="0">
            <a:normAutofit/>
          </a:bodyPr>
          <a:lstStyle>
            <a:lvl1pPr algn="r" defTabSz="914400" rtl="0" eaLnBrk="1" latinLnBrk="0" hangingPunct="1">
              <a:spcBef>
                <a:spcPct val="0"/>
              </a:spcBef>
              <a:buNone/>
              <a:defRPr sz="1100" kern="1200" spc="0" baseline="0">
                <a:gradFill flip="none" rotWithShape="1">
                  <a:gsLst>
                    <a:gs pos="0">
                      <a:schemeClr val="tx1">
                        <a:alpha val="70000"/>
                      </a:schemeClr>
                    </a:gs>
                    <a:gs pos="50000">
                      <a:schemeClr val="tx1">
                        <a:alpha val="80000"/>
                      </a:schemeClr>
                    </a:gs>
                    <a:gs pos="100000">
                      <a:schemeClr val="tx1">
                        <a:alpha val="90000"/>
                      </a:schemeClr>
                    </a:gs>
                  </a:gsLst>
                  <a:lin ang="0" scaled="0"/>
                  <a:tileRect/>
                </a:gradFill>
                <a:latin typeface="+mn-lt"/>
                <a:ea typeface="+mj-ea"/>
                <a:cs typeface="+mj-cs"/>
              </a:defRPr>
            </a:lvl1pPr>
          </a:lstStyle>
          <a:p>
            <a:fld id="{8F4BD44A-DCF2-41A3-94D6-645DD59B8B3C}" type="slidenum">
              <a:rPr lang="en-AU" smtClean="0"/>
              <a:pPr/>
              <a:t>‹#›</a:t>
            </a:fld>
            <a:endParaRPr lang="en-AU"/>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spc="0" baseline="0">
          <a:gradFill flip="none" rotWithShape="1">
            <a:gsLst>
              <a:gs pos="0">
                <a:schemeClr val="tx1">
                  <a:alpha val="70000"/>
                </a:schemeClr>
              </a:gs>
              <a:gs pos="50000">
                <a:schemeClr val="tx1">
                  <a:alpha val="80000"/>
                </a:schemeClr>
              </a:gs>
              <a:gs pos="100000">
                <a:schemeClr val="tx1">
                  <a:alpha val="90000"/>
                </a:schemeClr>
              </a:gs>
            </a:gsLst>
            <a:lin ang="0" scaled="0"/>
            <a:tileRect/>
          </a:gradFill>
          <a:latin typeface="+mj-lt"/>
          <a:ea typeface="+mj-ea"/>
          <a:cs typeface="+mj-cs"/>
        </a:defRPr>
      </a:lvl1pPr>
    </p:titleStyle>
    <p:bodyStyle>
      <a:lvl1pPr marL="342900" indent="-342900" algn="l" defTabSz="914400" rtl="0" eaLnBrk="1" latinLnBrk="0" hangingPunct="1">
        <a:spcBef>
          <a:spcPts val="1500"/>
        </a:spcBef>
        <a:buFontTx/>
        <a:buBlip>
          <a:blip r:embed="rId14"/>
        </a:buBlip>
        <a:defRPr sz="20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1pPr>
      <a:lvl2pPr marL="742950" indent="-285750" algn="l" defTabSz="914400" rtl="0" eaLnBrk="1" latinLnBrk="0" hangingPunct="1">
        <a:spcBef>
          <a:spcPts val="1500"/>
        </a:spcBef>
        <a:buFontTx/>
        <a:buBlip>
          <a:blip r:embed="rId15"/>
        </a:buBlip>
        <a:defRPr sz="16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2pPr>
      <a:lvl3pPr marL="1143000" indent="-228600" algn="l" defTabSz="914400" rtl="0" eaLnBrk="1" latinLnBrk="0" hangingPunct="1">
        <a:spcBef>
          <a:spcPts val="1500"/>
        </a:spcBef>
        <a:buFontTx/>
        <a:buBlip>
          <a:blip r:embed="rId14"/>
        </a:buBlip>
        <a:defRPr sz="16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3pPr>
      <a:lvl4pPr marL="1600200" indent="-228600" algn="l" defTabSz="914400" rtl="0" eaLnBrk="1" latinLnBrk="0" hangingPunct="1">
        <a:spcBef>
          <a:spcPts val="1500"/>
        </a:spcBef>
        <a:buFontTx/>
        <a:buBlip>
          <a:blip r:embed="rId15"/>
        </a:buBlip>
        <a:defRPr sz="16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4pPr>
      <a:lvl5pPr marL="2057400" indent="-228600" algn="l" defTabSz="914400" rtl="0" eaLnBrk="1" latinLnBrk="0" hangingPunct="1">
        <a:spcBef>
          <a:spcPts val="1500"/>
        </a:spcBef>
        <a:buFontTx/>
        <a:buBlip>
          <a:blip r:embed="rId14"/>
        </a:buBlip>
        <a:defRPr sz="16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5pPr>
      <a:lvl6pPr marL="2514600" indent="-228600" algn="l" defTabSz="914400" rtl="0" eaLnBrk="1" latinLnBrk="0" hangingPunct="1">
        <a:spcBef>
          <a:spcPts val="1500"/>
        </a:spcBef>
        <a:buFontTx/>
        <a:buBlip>
          <a:blip r:embed="rId14"/>
        </a:buBlip>
        <a:defRPr sz="16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6pPr>
      <a:lvl7pPr marL="2971800" indent="-228600" algn="l" defTabSz="914400" rtl="0" eaLnBrk="1" latinLnBrk="0" hangingPunct="1">
        <a:spcBef>
          <a:spcPts val="1500"/>
        </a:spcBef>
        <a:buFontTx/>
        <a:buBlip>
          <a:blip r:embed="rId14"/>
        </a:buBlip>
        <a:defRPr sz="16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7pPr>
      <a:lvl8pPr marL="3429000" indent="-228600" algn="l" defTabSz="914400" rtl="0" eaLnBrk="1" latinLnBrk="0" hangingPunct="1">
        <a:spcBef>
          <a:spcPts val="1500"/>
        </a:spcBef>
        <a:buFontTx/>
        <a:buBlip>
          <a:blip r:embed="rId14"/>
        </a:buBlip>
        <a:defRPr sz="16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8pPr>
      <a:lvl9pPr marL="3886200" indent="-228600" algn="l" defTabSz="914400" rtl="0" eaLnBrk="1" latinLnBrk="0" hangingPunct="1">
        <a:spcBef>
          <a:spcPts val="1500"/>
        </a:spcBef>
        <a:buFontTx/>
        <a:buBlip>
          <a:blip r:embed="rId14"/>
        </a:buBlip>
        <a:defRPr sz="1600" kern="1200">
          <a:gradFill>
            <a:gsLst>
              <a:gs pos="0">
                <a:schemeClr val="tx1">
                  <a:alpha val="70000"/>
                </a:schemeClr>
              </a:gs>
              <a:gs pos="50000">
                <a:schemeClr val="tx1">
                  <a:alpha val="80000"/>
                </a:schemeClr>
              </a:gs>
              <a:gs pos="100000">
                <a:schemeClr val="tx1">
                  <a:alpha val="90000"/>
                </a:schemeClr>
              </a:gs>
            </a:gsLst>
            <a:lin ang="0" scaled="0"/>
          </a:gra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image" Target="../media/image12.wmf"/><Relationship Id="rId1" Type="http://schemas.openxmlformats.org/officeDocument/2006/relationships/slideLayout" Target="../slideLayouts/slideLayout2.xml"/><Relationship Id="rId4" Type="http://schemas.openxmlformats.org/officeDocument/2006/relationships/image" Target="../media/image14.wm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5.wmf"/><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image" Target="../media/image16.wmf"/><Relationship Id="rId1" Type="http://schemas.openxmlformats.org/officeDocument/2006/relationships/slideLayout" Target="../slideLayouts/slideLayout2.xml"/><Relationship Id="rId4" Type="http://schemas.openxmlformats.org/officeDocument/2006/relationships/image" Target="../media/image18.wmf"/></Relationships>
</file>

<file path=ppt/slides/_rels/slide2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0.wmf"/><Relationship Id="rId2" Type="http://schemas.openxmlformats.org/officeDocument/2006/relationships/image" Target="../media/image19.wmf"/><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image" Target="../media/image7.wmf"/><Relationship Id="rId1" Type="http://schemas.openxmlformats.org/officeDocument/2006/relationships/slideLayout" Target="../slideLayouts/slideLayout2.xml"/><Relationship Id="rId4" Type="http://schemas.openxmlformats.org/officeDocument/2006/relationships/image" Target="../media/image9.wmf"/></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1.w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6" name="WordArt 4"/>
          <p:cNvSpPr>
            <a:spLocks noChangeArrowheads="1" noChangeShapeType="1" noTextEdit="1"/>
          </p:cNvSpPr>
          <p:nvPr/>
        </p:nvSpPr>
        <p:spPr bwMode="auto">
          <a:xfrm>
            <a:off x="571472" y="214290"/>
            <a:ext cx="8001000" cy="3263900"/>
          </a:xfrm>
          <a:prstGeom prst="rect">
            <a:avLst/>
          </a:prstGeom>
        </p:spPr>
        <p:txBody>
          <a:bodyPr wrap="none" fromWordArt="1">
            <a:prstTxWarp prst="textCurveDown">
              <a:avLst>
                <a:gd name="adj" fmla="val 43477"/>
              </a:avLst>
            </a:prstTxWarp>
          </a:bodyPr>
          <a:lstStyle/>
          <a:p>
            <a:pPr algn="ctr"/>
            <a:r>
              <a:rPr lang="en-AU" sz="3600" kern="10" dirty="0">
                <a:ln w="9525" cap="sq">
                  <a:solidFill>
                    <a:srgbClr val="CC0000"/>
                  </a:solidFill>
                  <a:round/>
                  <a:headEnd type="none" w="sm" len="sm"/>
                  <a:tailEnd type="none" w="sm" len="sm"/>
                </a:ln>
                <a:solidFill>
                  <a:srgbClr val="5C0000"/>
                </a:solidFill>
                <a:latin typeface="Matura MT Script Capitals" pitchFamily="66" charset="0"/>
              </a:rPr>
              <a:t>Explicit Teaching</a:t>
            </a:r>
          </a:p>
          <a:p>
            <a:pPr algn="ctr"/>
            <a:r>
              <a:rPr lang="en-AU" sz="3600" kern="10" dirty="0">
                <a:ln w="9525" cap="sq">
                  <a:solidFill>
                    <a:srgbClr val="CC0000"/>
                  </a:solidFill>
                  <a:round/>
                  <a:headEnd type="none" w="sm" len="sm"/>
                  <a:tailEnd type="none" w="sm" len="sm"/>
                </a:ln>
                <a:solidFill>
                  <a:srgbClr val="5C0000"/>
                </a:solidFill>
                <a:latin typeface="Matura MT Script Capitals" pitchFamily="66" charset="0"/>
              </a:rPr>
              <a:t>(of writing)</a:t>
            </a:r>
          </a:p>
        </p:txBody>
      </p:sp>
      <p:sp>
        <p:nvSpPr>
          <p:cNvPr id="28677" name="WordArt 5"/>
          <p:cNvSpPr>
            <a:spLocks noChangeArrowheads="1" noChangeShapeType="1" noTextEdit="1"/>
          </p:cNvSpPr>
          <p:nvPr/>
        </p:nvSpPr>
        <p:spPr bwMode="auto">
          <a:xfrm>
            <a:off x="3276600" y="4076700"/>
            <a:ext cx="2990850" cy="609600"/>
          </a:xfrm>
          <a:prstGeom prst="rect">
            <a:avLst/>
          </a:prstGeom>
        </p:spPr>
        <p:txBody>
          <a:bodyPr wrap="none" fromWordArt="1">
            <a:prstTxWarp prst="textPlain">
              <a:avLst>
                <a:gd name="adj" fmla="val 50000"/>
              </a:avLst>
            </a:prstTxWarp>
          </a:bodyPr>
          <a:lstStyle/>
          <a:p>
            <a:pPr algn="ctr"/>
            <a:r>
              <a:rPr lang="en-AU" sz="3600" kern="10" dirty="0">
                <a:ln w="9525" cap="sq">
                  <a:solidFill>
                    <a:srgbClr val="FF0000"/>
                  </a:solidFill>
                  <a:round/>
                  <a:headEnd type="none" w="sm" len="sm"/>
                  <a:tailEnd type="none" w="sm" len="sm"/>
                </a:ln>
                <a:solidFill>
                  <a:schemeClr val="accent1">
                    <a:lumMod val="20000"/>
                    <a:lumOff val="80000"/>
                  </a:schemeClr>
                </a:solidFill>
                <a:latin typeface="Comic Sans MS"/>
              </a:rPr>
              <a:t>Also Known As</a:t>
            </a:r>
          </a:p>
        </p:txBody>
      </p:sp>
      <p:sp>
        <p:nvSpPr>
          <p:cNvPr id="28678" name="WordArt 6"/>
          <p:cNvSpPr>
            <a:spLocks noChangeArrowheads="1" noChangeShapeType="1" noTextEdit="1"/>
          </p:cNvSpPr>
          <p:nvPr/>
        </p:nvSpPr>
        <p:spPr bwMode="auto">
          <a:xfrm>
            <a:off x="285720" y="5157788"/>
            <a:ext cx="8501122" cy="1219200"/>
          </a:xfrm>
          <a:prstGeom prst="rect">
            <a:avLst/>
          </a:prstGeom>
        </p:spPr>
        <p:txBody>
          <a:bodyPr wrap="none" fromWordArt="1">
            <a:prstTxWarp prst="textWave2">
              <a:avLst>
                <a:gd name="adj1" fmla="val 13005"/>
                <a:gd name="adj2" fmla="val 0"/>
              </a:avLst>
            </a:prstTxWarp>
          </a:bodyPr>
          <a:lstStyle/>
          <a:p>
            <a:pPr algn="ctr"/>
            <a:r>
              <a:rPr lang="en-AU" sz="3600" kern="10" dirty="0">
                <a:ln w="9525" cap="sq">
                  <a:solidFill>
                    <a:srgbClr val="CC0000"/>
                  </a:solidFill>
                  <a:round/>
                  <a:headEnd type="none" w="sm" len="sm"/>
                  <a:tailEnd type="none" w="sm" len="sm"/>
                </a:ln>
                <a:solidFill>
                  <a:srgbClr val="5C0000"/>
                </a:solidFill>
                <a:latin typeface="Arial Rounded MT Bold" pitchFamily="34" charset="0"/>
              </a:rPr>
              <a:t>Successful strategies for successful students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9" name="Rectangle 3"/>
          <p:cNvSpPr>
            <a:spLocks noGrp="1" noChangeArrowheads="1"/>
          </p:cNvSpPr>
          <p:nvPr>
            <p:ph type="body" idx="1"/>
          </p:nvPr>
        </p:nvSpPr>
        <p:spPr>
          <a:xfrm>
            <a:off x="357158" y="857232"/>
            <a:ext cx="8280400" cy="5500726"/>
          </a:xfrm>
        </p:spPr>
        <p:txBody>
          <a:bodyPr>
            <a:noAutofit/>
          </a:bodyPr>
          <a:lstStyle/>
          <a:p>
            <a:pPr>
              <a:lnSpc>
                <a:spcPct val="120000"/>
              </a:lnSpc>
            </a:pPr>
            <a:r>
              <a:rPr lang="en-US" sz="2400" b="1" dirty="0" smtClean="0">
                <a:solidFill>
                  <a:srgbClr val="FFFFCC"/>
                </a:solidFill>
                <a:latin typeface="Candara" pitchFamily="34" charset="0"/>
              </a:rPr>
              <a:t>Draw students’ attention to the structure / language / vocabulary – and demonstrate what efficient writers know and do.</a:t>
            </a:r>
          </a:p>
          <a:p>
            <a:pPr>
              <a:lnSpc>
                <a:spcPct val="120000"/>
              </a:lnSpc>
            </a:pPr>
            <a:r>
              <a:rPr lang="en-US" sz="2400" b="1" dirty="0" smtClean="0">
                <a:solidFill>
                  <a:srgbClr val="FFFFCC"/>
                </a:solidFill>
                <a:latin typeface="Candara" pitchFamily="34" charset="0"/>
              </a:rPr>
              <a:t>Develop </a:t>
            </a:r>
            <a:r>
              <a:rPr lang="en-US" sz="2400" b="1" dirty="0">
                <a:solidFill>
                  <a:srgbClr val="FFFFCC"/>
                </a:solidFill>
                <a:latin typeface="Candara" pitchFamily="34" charset="0"/>
              </a:rPr>
              <a:t>a shared language with students to talk about language </a:t>
            </a:r>
            <a:r>
              <a:rPr lang="en-US" sz="2400" b="1" dirty="0" err="1">
                <a:solidFill>
                  <a:srgbClr val="FFFFCC"/>
                </a:solidFill>
                <a:latin typeface="Candara" pitchFamily="34" charset="0"/>
              </a:rPr>
              <a:t>eg</a:t>
            </a:r>
            <a:r>
              <a:rPr lang="en-US" sz="2400" b="1" dirty="0">
                <a:solidFill>
                  <a:srgbClr val="FFFFCC"/>
                </a:solidFill>
                <a:latin typeface="Candara" pitchFamily="34" charset="0"/>
              </a:rPr>
              <a:t> grammar, text type scaffolds</a:t>
            </a:r>
            <a:r>
              <a:rPr lang="en-US" sz="2400" b="1" dirty="0" smtClean="0">
                <a:solidFill>
                  <a:srgbClr val="FFFFCC"/>
                </a:solidFill>
                <a:latin typeface="Candara" pitchFamily="34" charset="0"/>
              </a:rPr>
              <a:t>.</a:t>
            </a:r>
            <a:endParaRPr lang="en-US" sz="2400" b="1" dirty="0">
              <a:solidFill>
                <a:srgbClr val="FFFFCC"/>
              </a:solidFill>
              <a:latin typeface="Candara" pitchFamily="34" charset="0"/>
            </a:endParaRPr>
          </a:p>
          <a:p>
            <a:pPr>
              <a:lnSpc>
                <a:spcPct val="120000"/>
              </a:lnSpc>
            </a:pPr>
            <a:r>
              <a:rPr lang="en-US" sz="2400" b="1" dirty="0">
                <a:solidFill>
                  <a:srgbClr val="FFFFCC"/>
                </a:solidFill>
                <a:latin typeface="Candara" pitchFamily="34" charset="0"/>
              </a:rPr>
              <a:t>“Talk out the text” for students – identify and elaborate on language features to be taught, such as the author’s use of modality, word chains, cohesive links, </a:t>
            </a:r>
            <a:r>
              <a:rPr lang="en-US" sz="2400" b="1" dirty="0" smtClean="0">
                <a:solidFill>
                  <a:srgbClr val="FFFFCC"/>
                </a:solidFill>
                <a:latin typeface="Candara" pitchFamily="34" charset="0"/>
              </a:rPr>
              <a:t>elaboration and </a:t>
            </a:r>
            <a:r>
              <a:rPr lang="en-US" sz="2400" b="1" dirty="0">
                <a:solidFill>
                  <a:srgbClr val="FFFFCC"/>
                </a:solidFill>
                <a:latin typeface="Candara" pitchFamily="34" charset="0"/>
              </a:rPr>
              <a:t>language choices which </a:t>
            </a:r>
            <a:r>
              <a:rPr lang="en-US" sz="2400" b="1" dirty="0" err="1">
                <a:solidFill>
                  <a:srgbClr val="FFFFCC"/>
                </a:solidFill>
                <a:latin typeface="Candara" pitchFamily="34" charset="0"/>
              </a:rPr>
              <a:t>colour</a:t>
            </a:r>
            <a:r>
              <a:rPr lang="en-US" sz="2400" b="1" dirty="0">
                <a:solidFill>
                  <a:srgbClr val="FFFFCC"/>
                </a:solidFill>
                <a:latin typeface="Candara" pitchFamily="34" charset="0"/>
              </a:rPr>
              <a:t> or persuade</a:t>
            </a:r>
            <a:r>
              <a:rPr lang="en-US" sz="2400" b="1" dirty="0" smtClean="0">
                <a:solidFill>
                  <a:srgbClr val="FFFFCC"/>
                </a:solidFill>
                <a:latin typeface="Candara" pitchFamily="34" charset="0"/>
              </a:rPr>
              <a:t>.</a:t>
            </a:r>
          </a:p>
          <a:p>
            <a:pPr>
              <a:lnSpc>
                <a:spcPct val="120000"/>
              </a:lnSpc>
            </a:pPr>
            <a:r>
              <a:rPr lang="en-US" sz="2400" b="1" dirty="0" smtClean="0">
                <a:solidFill>
                  <a:srgbClr val="FFFFCC"/>
                </a:solidFill>
                <a:latin typeface="Candara" pitchFamily="34" charset="0"/>
              </a:rPr>
              <a:t> Identify any layout features </a:t>
            </a:r>
            <a:r>
              <a:rPr lang="en-US" sz="2400" b="1" dirty="0" err="1" smtClean="0">
                <a:solidFill>
                  <a:srgbClr val="FFFFCC"/>
                </a:solidFill>
                <a:latin typeface="Candara" pitchFamily="34" charset="0"/>
              </a:rPr>
              <a:t>eg</a:t>
            </a:r>
            <a:r>
              <a:rPr lang="en-US" sz="2400" b="1" dirty="0" smtClean="0">
                <a:solidFill>
                  <a:srgbClr val="FFFFCC"/>
                </a:solidFill>
                <a:latin typeface="Candara" pitchFamily="34" charset="0"/>
              </a:rPr>
              <a:t> headings, diagrams and discuss how they contribute to the meaning of the written text and visa versa.</a:t>
            </a:r>
          </a:p>
          <a:p>
            <a:pPr>
              <a:lnSpc>
                <a:spcPct val="120000"/>
              </a:lnSpc>
              <a:buNone/>
            </a:pPr>
            <a:endParaRPr lang="en-US" sz="2400" b="1" dirty="0" smtClean="0">
              <a:solidFill>
                <a:srgbClr val="FFFFCC"/>
              </a:solidFill>
              <a:latin typeface="Candara" pitchFamily="34" charset="0"/>
            </a:endParaRPr>
          </a:p>
          <a:p>
            <a:pPr>
              <a:lnSpc>
                <a:spcPct val="120000"/>
              </a:lnSpc>
              <a:buNone/>
            </a:pPr>
            <a:endParaRPr lang="en-US" sz="2400" b="1" dirty="0">
              <a:solidFill>
                <a:srgbClr val="FFFFCC"/>
              </a:solidFill>
              <a:latin typeface="Candara" pitchFamily="34" charset="0"/>
            </a:endParaRPr>
          </a:p>
        </p:txBody>
      </p:sp>
      <p:sp>
        <p:nvSpPr>
          <p:cNvPr id="65541" name="Text Box 5"/>
          <p:cNvSpPr txBox="1">
            <a:spLocks noChangeArrowheads="1"/>
          </p:cNvSpPr>
          <p:nvPr/>
        </p:nvSpPr>
        <p:spPr bwMode="auto">
          <a:xfrm>
            <a:off x="428596" y="285728"/>
            <a:ext cx="8072494" cy="584775"/>
          </a:xfrm>
          <a:prstGeom prst="rect">
            <a:avLst/>
          </a:prstGeom>
          <a:noFill/>
          <a:ln w="9525">
            <a:noFill/>
            <a:miter lim="800000"/>
            <a:headEnd/>
            <a:tailEnd/>
          </a:ln>
          <a:effectLst/>
        </p:spPr>
        <p:txBody>
          <a:bodyPr wrap="square">
            <a:spAutoFit/>
          </a:bodyPr>
          <a:lstStyle/>
          <a:p>
            <a:pPr>
              <a:spcBef>
                <a:spcPct val="50000"/>
              </a:spcBef>
            </a:pPr>
            <a:r>
              <a:rPr lang="en-US" sz="3200" b="1" dirty="0">
                <a:solidFill>
                  <a:srgbClr val="5C0000"/>
                </a:solidFill>
                <a:latin typeface="Candara" pitchFamily="34" charset="0"/>
              </a:rPr>
              <a:t>When </a:t>
            </a:r>
            <a:r>
              <a:rPr lang="en-US" sz="3200" b="1" dirty="0" err="1">
                <a:solidFill>
                  <a:srgbClr val="5C0000"/>
                </a:solidFill>
                <a:latin typeface="Candara" pitchFamily="34" charset="0"/>
              </a:rPr>
              <a:t>modelling</a:t>
            </a:r>
            <a:r>
              <a:rPr lang="en-US" sz="3200" b="1" dirty="0">
                <a:solidFill>
                  <a:srgbClr val="5C0000"/>
                </a:solidFill>
                <a:latin typeface="Candara" pitchFamily="34" charset="0"/>
              </a:rPr>
              <a:t> writing teachers should:</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7" name="Rectangle 7"/>
          <p:cNvSpPr>
            <a:spLocks noGrp="1" noChangeArrowheads="1"/>
          </p:cNvSpPr>
          <p:nvPr>
            <p:ph type="body" idx="1"/>
          </p:nvPr>
        </p:nvSpPr>
        <p:spPr>
          <a:xfrm>
            <a:off x="571472" y="1428736"/>
            <a:ext cx="8001056" cy="2928958"/>
          </a:xfrm>
        </p:spPr>
        <p:txBody>
          <a:bodyPr>
            <a:noAutofit/>
          </a:bodyPr>
          <a:lstStyle/>
          <a:p>
            <a:pPr>
              <a:lnSpc>
                <a:spcPct val="120000"/>
              </a:lnSpc>
            </a:pPr>
            <a:r>
              <a:rPr lang="en-US" sz="2400" b="1" dirty="0" smtClean="0">
                <a:solidFill>
                  <a:srgbClr val="FFFFCC"/>
                </a:solidFill>
                <a:latin typeface="Candara" pitchFamily="34" charset="0"/>
              </a:rPr>
              <a:t>Look at individual paragraphs. Discuss the paragraph’s function. Identify the topic (usually the first) sentence and demonstrate how it previews the information in the paragraph. Look at how the text elaborates its ideas (</a:t>
            </a:r>
            <a:r>
              <a:rPr lang="en-US" sz="2400" b="1" dirty="0" err="1" smtClean="0">
                <a:solidFill>
                  <a:srgbClr val="FFFFCC"/>
                </a:solidFill>
                <a:latin typeface="Candara" pitchFamily="34" charset="0"/>
              </a:rPr>
              <a:t>eg</a:t>
            </a:r>
            <a:r>
              <a:rPr lang="en-US" sz="2400" b="1" dirty="0" smtClean="0">
                <a:solidFill>
                  <a:srgbClr val="FFFFCC"/>
                </a:solidFill>
                <a:latin typeface="Candara" pitchFamily="34" charset="0"/>
              </a:rPr>
              <a:t> through building up information over a series of sentences or within a sentence using complex sentences.) </a:t>
            </a:r>
          </a:p>
        </p:txBody>
      </p:sp>
      <p:sp>
        <p:nvSpPr>
          <p:cNvPr id="76808" name="Text Box 8"/>
          <p:cNvSpPr txBox="1">
            <a:spLocks noChangeArrowheads="1"/>
          </p:cNvSpPr>
          <p:nvPr/>
        </p:nvSpPr>
        <p:spPr bwMode="auto">
          <a:xfrm>
            <a:off x="428596" y="500042"/>
            <a:ext cx="7786742" cy="584775"/>
          </a:xfrm>
          <a:prstGeom prst="rect">
            <a:avLst/>
          </a:prstGeom>
          <a:noFill/>
          <a:ln w="9525">
            <a:noFill/>
            <a:miter lim="800000"/>
            <a:headEnd/>
            <a:tailEnd/>
          </a:ln>
          <a:effectLst/>
        </p:spPr>
        <p:txBody>
          <a:bodyPr wrap="square">
            <a:spAutoFit/>
          </a:bodyPr>
          <a:lstStyle/>
          <a:p>
            <a:pPr>
              <a:spcBef>
                <a:spcPct val="50000"/>
              </a:spcBef>
            </a:pPr>
            <a:r>
              <a:rPr lang="en-US" sz="3200" b="1" dirty="0">
                <a:solidFill>
                  <a:srgbClr val="5C0000"/>
                </a:solidFill>
                <a:latin typeface="Candara" pitchFamily="34" charset="0"/>
              </a:rPr>
              <a:t>When </a:t>
            </a:r>
            <a:r>
              <a:rPr lang="en-US" sz="3200" b="1" dirty="0" err="1">
                <a:solidFill>
                  <a:srgbClr val="5C0000"/>
                </a:solidFill>
                <a:latin typeface="Candara" pitchFamily="34" charset="0"/>
              </a:rPr>
              <a:t>modelling</a:t>
            </a:r>
            <a:r>
              <a:rPr lang="en-US" sz="3200" b="1" dirty="0">
                <a:solidFill>
                  <a:srgbClr val="5C0000"/>
                </a:solidFill>
                <a:latin typeface="Candara" pitchFamily="34" charset="0"/>
              </a:rPr>
              <a:t> writing teachers should:</a:t>
            </a:r>
          </a:p>
        </p:txBody>
      </p:sp>
      <p:pic>
        <p:nvPicPr>
          <p:cNvPr id="2050" name="Picture 2" descr="C:\Program Files\Microsoft Office\Media\CntCD1\ClipArt8\j0346645.wmf"/>
          <p:cNvPicPr>
            <a:picLocks noChangeAspect="1" noChangeArrowheads="1"/>
          </p:cNvPicPr>
          <p:nvPr/>
        </p:nvPicPr>
        <p:blipFill>
          <a:blip r:embed="rId2" cstate="print"/>
          <a:srcRect/>
          <a:stretch>
            <a:fillRect/>
          </a:stretch>
        </p:blipFill>
        <p:spPr bwMode="auto">
          <a:xfrm>
            <a:off x="6572264" y="3786190"/>
            <a:ext cx="2262459" cy="2854467"/>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txBox="1">
            <a:spLocks noChangeArrowheads="1"/>
          </p:cNvSpPr>
          <p:nvPr/>
        </p:nvSpPr>
        <p:spPr>
          <a:xfrm>
            <a:off x="428596" y="1214398"/>
            <a:ext cx="8207375" cy="5643602"/>
          </a:xfrm>
          <a:prstGeom prst="rect">
            <a:avLst/>
          </a:prstGeom>
        </p:spPr>
        <p:txBody>
          <a:bodyPr>
            <a:normAutofit lnSpcReduction="10000"/>
          </a:bodyPr>
          <a:lstStyle/>
          <a:p>
            <a:pPr marL="342900" lvl="0" indent="-342900">
              <a:lnSpc>
                <a:spcPct val="120000"/>
              </a:lnSpc>
              <a:spcBef>
                <a:spcPts val="1500"/>
              </a:spcBef>
              <a:buBlip>
                <a:blip r:embed="rId2"/>
              </a:buBlip>
            </a:pPr>
            <a:r>
              <a:rPr lang="en-US" sz="2400" b="1" dirty="0" smtClean="0">
                <a:solidFill>
                  <a:srgbClr val="FFFFCC"/>
                </a:solidFill>
                <a:latin typeface="Candara" pitchFamily="34" charset="0"/>
              </a:rPr>
              <a:t>Look at the text on a sentence level. Identify technical terms or language features (</a:t>
            </a:r>
            <a:r>
              <a:rPr lang="en-US" sz="2400" b="1" dirty="0" err="1" smtClean="0">
                <a:solidFill>
                  <a:srgbClr val="FFFFCC"/>
                </a:solidFill>
                <a:latin typeface="Candara" pitchFamily="34" charset="0"/>
              </a:rPr>
              <a:t>eg</a:t>
            </a:r>
            <a:r>
              <a:rPr lang="en-US" sz="2400" b="1" dirty="0" smtClean="0">
                <a:solidFill>
                  <a:srgbClr val="FFFFCC"/>
                </a:solidFill>
                <a:latin typeface="Candara" pitchFamily="34" charset="0"/>
              </a:rPr>
              <a:t> present tense, effective noun groups, expressive verbs and adverbs) required to make the writing effective. Why are these language choices effective? </a:t>
            </a:r>
            <a:r>
              <a:rPr lang="en-US" sz="2400" b="1" dirty="0" err="1" smtClean="0">
                <a:solidFill>
                  <a:srgbClr val="FFFFCC"/>
                </a:solidFill>
                <a:latin typeface="Candara" pitchFamily="34" charset="0"/>
              </a:rPr>
              <a:t>Eg</a:t>
            </a:r>
            <a:r>
              <a:rPr lang="en-US" sz="2400" b="1" dirty="0" smtClean="0">
                <a:solidFill>
                  <a:srgbClr val="FFFFCC"/>
                </a:solidFill>
                <a:latin typeface="Candara" pitchFamily="34" charset="0"/>
              </a:rPr>
              <a:t> technical language = authority, expressive verbs = scary atmosphere, effective nouns = </a:t>
            </a:r>
            <a:r>
              <a:rPr lang="en-US" sz="2400" b="1" dirty="0" err="1" smtClean="0">
                <a:solidFill>
                  <a:srgbClr val="FFFFCC"/>
                </a:solidFill>
                <a:latin typeface="Candara" pitchFamily="34" charset="0"/>
              </a:rPr>
              <a:t>humour</a:t>
            </a:r>
            <a:r>
              <a:rPr lang="en-US" sz="2400" b="1" dirty="0" smtClean="0">
                <a:solidFill>
                  <a:srgbClr val="FFFFCC"/>
                </a:solidFill>
                <a:latin typeface="Candara" pitchFamily="34" charset="0"/>
              </a:rPr>
              <a:t>.) </a:t>
            </a:r>
          </a:p>
          <a:p>
            <a:pPr marL="342900" lvl="0" indent="-342900">
              <a:lnSpc>
                <a:spcPct val="120000"/>
              </a:lnSpc>
              <a:spcBef>
                <a:spcPts val="1500"/>
              </a:spcBef>
              <a:buBlip>
                <a:blip r:embed="rId2"/>
              </a:buBlip>
            </a:pPr>
            <a:r>
              <a:rPr kumimoji="0" lang="en-US" sz="2400" b="1" i="0" u="none" strike="noStrike" kern="1200" cap="none" spc="0" normalizeH="0" baseline="0" noProof="0" dirty="0" smtClean="0">
                <a:ln>
                  <a:noFill/>
                </a:ln>
                <a:solidFill>
                  <a:srgbClr val="FFFFCC"/>
                </a:solidFill>
                <a:effectLst/>
                <a:uLnTx/>
                <a:uFillTx/>
                <a:latin typeface="Candara" pitchFamily="34" charset="0"/>
                <a:ea typeface="+mn-ea"/>
                <a:cs typeface="+mn-cs"/>
              </a:rPr>
              <a:t>Set the criteria for the task – this criteria should address both the content and form (the writing). Students should be assured that if they use the criteria they will do well.</a:t>
            </a:r>
          </a:p>
          <a:p>
            <a:pPr marL="342900" marR="0" lvl="0" indent="-342900" algn="l" defTabSz="914400" rtl="0" eaLnBrk="1" fontAlgn="auto" latinLnBrk="0" hangingPunct="1">
              <a:lnSpc>
                <a:spcPct val="120000"/>
              </a:lnSpc>
              <a:spcBef>
                <a:spcPts val="1500"/>
              </a:spcBef>
              <a:spcAft>
                <a:spcPts val="0"/>
              </a:spcAft>
              <a:buClrTx/>
              <a:buSzTx/>
              <a:buFontTx/>
              <a:buBlip>
                <a:blip r:embed="rId2"/>
              </a:buBlip>
              <a:tabLst/>
              <a:defRPr/>
            </a:pPr>
            <a:r>
              <a:rPr kumimoji="0" lang="en-US" sz="2400" b="1" i="0" u="none" strike="noStrike" kern="1200" cap="none" spc="0" normalizeH="0" baseline="0" noProof="0" dirty="0" smtClean="0">
                <a:ln>
                  <a:noFill/>
                </a:ln>
                <a:solidFill>
                  <a:srgbClr val="FFFFCC"/>
                </a:solidFill>
                <a:effectLst/>
                <a:uLnTx/>
                <a:uFillTx/>
                <a:latin typeface="Candara" pitchFamily="34" charset="0"/>
                <a:ea typeface="+mn-ea"/>
                <a:cs typeface="+mn-cs"/>
              </a:rPr>
              <a:t>Collect evidence of achievement from students’ responses to questions and discussion of texts.</a:t>
            </a:r>
            <a:endParaRPr kumimoji="0" lang="en-US" sz="2400" b="1" i="0" u="none" strike="noStrike" kern="1200" cap="none" spc="0" normalizeH="0" baseline="0" noProof="0" dirty="0">
              <a:ln>
                <a:noFill/>
              </a:ln>
              <a:solidFill>
                <a:srgbClr val="FFFFCC"/>
              </a:solidFill>
              <a:effectLst/>
              <a:uLnTx/>
              <a:uFillTx/>
              <a:latin typeface="Candara" pitchFamily="34" charset="0"/>
              <a:ea typeface="+mn-ea"/>
              <a:cs typeface="+mn-cs"/>
            </a:endParaRPr>
          </a:p>
        </p:txBody>
      </p:sp>
      <p:sp>
        <p:nvSpPr>
          <p:cNvPr id="7" name="Text Box 8"/>
          <p:cNvSpPr txBox="1">
            <a:spLocks noChangeArrowheads="1"/>
          </p:cNvSpPr>
          <p:nvPr/>
        </p:nvSpPr>
        <p:spPr bwMode="auto">
          <a:xfrm>
            <a:off x="500034" y="285728"/>
            <a:ext cx="7786742" cy="584775"/>
          </a:xfrm>
          <a:prstGeom prst="rect">
            <a:avLst/>
          </a:prstGeom>
          <a:noFill/>
          <a:ln w="9525">
            <a:noFill/>
            <a:miter lim="800000"/>
            <a:headEnd/>
            <a:tailEnd/>
          </a:ln>
          <a:effectLst/>
        </p:spPr>
        <p:txBody>
          <a:bodyPr wrap="square">
            <a:spAutoFit/>
          </a:bodyPr>
          <a:lstStyle/>
          <a:p>
            <a:pPr>
              <a:spcBef>
                <a:spcPct val="50000"/>
              </a:spcBef>
            </a:pPr>
            <a:r>
              <a:rPr lang="en-US" sz="3200" b="1" dirty="0">
                <a:solidFill>
                  <a:srgbClr val="5C0000"/>
                </a:solidFill>
                <a:latin typeface="Candara" pitchFamily="34" charset="0"/>
              </a:rPr>
              <a:t>When </a:t>
            </a:r>
            <a:r>
              <a:rPr lang="en-US" sz="3200" b="1" dirty="0" err="1">
                <a:solidFill>
                  <a:srgbClr val="5C0000"/>
                </a:solidFill>
                <a:latin typeface="Candara" pitchFamily="34" charset="0"/>
              </a:rPr>
              <a:t>modelling</a:t>
            </a:r>
            <a:r>
              <a:rPr lang="en-US" sz="3200" b="1" dirty="0">
                <a:solidFill>
                  <a:srgbClr val="5C0000"/>
                </a:solidFill>
                <a:latin typeface="Candara" pitchFamily="34" charset="0"/>
              </a:rPr>
              <a:t> writing teachers should:</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5" name="Rectangle 3"/>
          <p:cNvSpPr>
            <a:spLocks noGrp="1" noChangeArrowheads="1"/>
          </p:cNvSpPr>
          <p:nvPr>
            <p:ph type="body" sz="half" idx="1"/>
          </p:nvPr>
        </p:nvSpPr>
        <p:spPr>
          <a:xfrm>
            <a:off x="428596" y="571480"/>
            <a:ext cx="4027487" cy="5643602"/>
          </a:xfrm>
          <a:solidFill>
            <a:srgbClr val="A82800"/>
          </a:solidFill>
          <a:ln>
            <a:solidFill>
              <a:srgbClr val="3E1500"/>
            </a:solidFill>
          </a:ln>
        </p:spPr>
        <p:txBody>
          <a:bodyPr>
            <a:normAutofit fontScale="92500"/>
          </a:bodyPr>
          <a:lstStyle/>
          <a:p>
            <a:pPr>
              <a:lnSpc>
                <a:spcPct val="110000"/>
              </a:lnSpc>
              <a:buFontTx/>
              <a:buNone/>
            </a:pPr>
            <a:r>
              <a:rPr lang="en-US" sz="3000" b="1" dirty="0" smtClean="0">
                <a:solidFill>
                  <a:srgbClr val="FFCC81"/>
                </a:solidFill>
                <a:latin typeface="Candara" pitchFamily="34" charset="0"/>
              </a:rPr>
              <a:t>Giving </a:t>
            </a:r>
            <a:r>
              <a:rPr lang="en-US" sz="3000" b="1" dirty="0">
                <a:solidFill>
                  <a:srgbClr val="FFCC81"/>
                </a:solidFill>
                <a:latin typeface="Candara" pitchFamily="34" charset="0"/>
              </a:rPr>
              <a:t>students criteria for writing should: </a:t>
            </a:r>
            <a:endParaRPr lang="en-US" sz="3000" b="1" dirty="0" smtClean="0">
              <a:solidFill>
                <a:srgbClr val="FFCC81"/>
              </a:solidFill>
              <a:latin typeface="Candara" pitchFamily="34" charset="0"/>
            </a:endParaRPr>
          </a:p>
          <a:p>
            <a:pPr>
              <a:lnSpc>
                <a:spcPct val="110000"/>
              </a:lnSpc>
              <a:buFontTx/>
              <a:buNone/>
            </a:pPr>
            <a:endParaRPr lang="en-US" sz="100" b="1" dirty="0">
              <a:solidFill>
                <a:srgbClr val="FFCC81"/>
              </a:solidFill>
              <a:latin typeface="Candara" pitchFamily="34" charset="0"/>
            </a:endParaRPr>
          </a:p>
          <a:p>
            <a:pPr>
              <a:lnSpc>
                <a:spcPct val="110000"/>
              </a:lnSpc>
            </a:pPr>
            <a:r>
              <a:rPr lang="en-US" sz="2400" b="1" dirty="0">
                <a:solidFill>
                  <a:srgbClr val="FFCC81"/>
                </a:solidFill>
                <a:latin typeface="Candara" pitchFamily="34" charset="0"/>
              </a:rPr>
              <a:t>Set students up for </a:t>
            </a:r>
            <a:r>
              <a:rPr lang="en-US" sz="2400" b="1" dirty="0" smtClean="0">
                <a:solidFill>
                  <a:srgbClr val="FFCC81"/>
                </a:solidFill>
                <a:latin typeface="Candara" pitchFamily="34" charset="0"/>
              </a:rPr>
              <a:t>success</a:t>
            </a:r>
            <a:endParaRPr lang="en-US" sz="2400" b="1" dirty="0">
              <a:solidFill>
                <a:srgbClr val="FFCC81"/>
              </a:solidFill>
              <a:latin typeface="Candara" pitchFamily="34" charset="0"/>
            </a:endParaRPr>
          </a:p>
          <a:p>
            <a:pPr>
              <a:lnSpc>
                <a:spcPct val="110000"/>
              </a:lnSpc>
            </a:pPr>
            <a:r>
              <a:rPr lang="en-US" sz="2400" b="1" dirty="0">
                <a:solidFill>
                  <a:srgbClr val="FFCC81"/>
                </a:solidFill>
                <a:latin typeface="Candara" pitchFamily="34" charset="0"/>
              </a:rPr>
              <a:t>Explicitly state what is to be included in their </a:t>
            </a:r>
            <a:r>
              <a:rPr lang="en-US" sz="2400" b="1" dirty="0" smtClean="0">
                <a:solidFill>
                  <a:srgbClr val="FFCC81"/>
                </a:solidFill>
                <a:latin typeface="Candara" pitchFamily="34" charset="0"/>
              </a:rPr>
              <a:t>writing</a:t>
            </a:r>
            <a:endParaRPr lang="en-US" sz="2400" b="1" dirty="0">
              <a:solidFill>
                <a:srgbClr val="FFCC81"/>
              </a:solidFill>
              <a:latin typeface="Candara" pitchFamily="34" charset="0"/>
            </a:endParaRPr>
          </a:p>
          <a:p>
            <a:pPr>
              <a:lnSpc>
                <a:spcPct val="110000"/>
              </a:lnSpc>
            </a:pPr>
            <a:r>
              <a:rPr lang="en-US" sz="2400" b="1" dirty="0">
                <a:solidFill>
                  <a:srgbClr val="FFCC81"/>
                </a:solidFill>
                <a:latin typeface="Candara" pitchFamily="34" charset="0"/>
              </a:rPr>
              <a:t>Raise expectations and </a:t>
            </a:r>
            <a:r>
              <a:rPr lang="en-US" sz="2400" b="1" dirty="0" smtClean="0">
                <a:solidFill>
                  <a:srgbClr val="FFCC81"/>
                </a:solidFill>
                <a:latin typeface="Candara" pitchFamily="34" charset="0"/>
              </a:rPr>
              <a:t>standards</a:t>
            </a:r>
            <a:endParaRPr lang="en-US" sz="2400" b="1" dirty="0">
              <a:solidFill>
                <a:srgbClr val="FFCC81"/>
              </a:solidFill>
              <a:latin typeface="Candara" pitchFamily="34" charset="0"/>
            </a:endParaRPr>
          </a:p>
          <a:p>
            <a:pPr>
              <a:lnSpc>
                <a:spcPct val="110000"/>
              </a:lnSpc>
            </a:pPr>
            <a:r>
              <a:rPr lang="en-US" sz="2400" b="1" dirty="0">
                <a:solidFill>
                  <a:srgbClr val="FFCC81"/>
                </a:solidFill>
                <a:latin typeface="Candara" pitchFamily="34" charset="0"/>
              </a:rPr>
              <a:t>Indicate what is important for a specific </a:t>
            </a:r>
            <a:r>
              <a:rPr lang="en-US" sz="2400" b="1" dirty="0" smtClean="0">
                <a:solidFill>
                  <a:srgbClr val="FFCC81"/>
                </a:solidFill>
                <a:latin typeface="Candara" pitchFamily="34" charset="0"/>
              </a:rPr>
              <a:t>task</a:t>
            </a:r>
            <a:endParaRPr lang="en-US" sz="2400" b="1" dirty="0">
              <a:solidFill>
                <a:srgbClr val="FFCC81"/>
              </a:solidFill>
              <a:latin typeface="Candara" pitchFamily="34" charset="0"/>
            </a:endParaRPr>
          </a:p>
          <a:p>
            <a:pPr>
              <a:lnSpc>
                <a:spcPct val="110000"/>
              </a:lnSpc>
            </a:pPr>
            <a:r>
              <a:rPr lang="en-US" sz="2400" b="1" dirty="0">
                <a:solidFill>
                  <a:srgbClr val="FFCC81"/>
                </a:solidFill>
                <a:latin typeface="Candara" pitchFamily="34" charset="0"/>
              </a:rPr>
              <a:t>Reflect what has been taught</a:t>
            </a:r>
          </a:p>
        </p:txBody>
      </p:sp>
      <p:sp>
        <p:nvSpPr>
          <p:cNvPr id="90116" name="Rectangle 4"/>
          <p:cNvSpPr>
            <a:spLocks noGrp="1" noChangeArrowheads="1"/>
          </p:cNvSpPr>
          <p:nvPr>
            <p:ph type="body" sz="half" idx="2"/>
          </p:nvPr>
        </p:nvSpPr>
        <p:spPr>
          <a:xfrm>
            <a:off x="4786314" y="571480"/>
            <a:ext cx="3960813" cy="5643602"/>
          </a:xfrm>
          <a:solidFill>
            <a:srgbClr val="A82800"/>
          </a:solidFill>
          <a:ln>
            <a:solidFill>
              <a:schemeClr val="tx2"/>
            </a:solidFill>
          </a:ln>
        </p:spPr>
        <p:txBody>
          <a:bodyPr>
            <a:noAutofit/>
          </a:bodyPr>
          <a:lstStyle/>
          <a:p>
            <a:pPr indent="-360000">
              <a:buFontTx/>
              <a:buNone/>
            </a:pPr>
            <a:r>
              <a:rPr lang="en-US" sz="2800" b="1" dirty="0" smtClean="0">
                <a:solidFill>
                  <a:srgbClr val="FFCC81"/>
                </a:solidFill>
                <a:latin typeface="Candara" pitchFamily="34" charset="0"/>
              </a:rPr>
              <a:t>Criteria </a:t>
            </a:r>
            <a:r>
              <a:rPr lang="en-US" sz="2800" b="1" dirty="0">
                <a:solidFill>
                  <a:srgbClr val="FFCC81"/>
                </a:solidFill>
                <a:latin typeface="Candara" pitchFamily="34" charset="0"/>
              </a:rPr>
              <a:t>marking can: </a:t>
            </a:r>
            <a:endParaRPr lang="en-US" sz="2800" b="1" dirty="0" smtClean="0">
              <a:solidFill>
                <a:srgbClr val="FFCC81"/>
              </a:solidFill>
              <a:latin typeface="Candara" pitchFamily="34" charset="0"/>
            </a:endParaRPr>
          </a:p>
          <a:p>
            <a:pPr indent="-360000">
              <a:buFontTx/>
              <a:buNone/>
            </a:pPr>
            <a:endParaRPr lang="en-US" sz="2800" b="1" dirty="0">
              <a:solidFill>
                <a:srgbClr val="FFCC81"/>
              </a:solidFill>
              <a:latin typeface="Candara" pitchFamily="34" charset="0"/>
            </a:endParaRPr>
          </a:p>
          <a:p>
            <a:pPr indent="-360000"/>
            <a:r>
              <a:rPr lang="en-US" sz="2400" b="1" dirty="0">
                <a:solidFill>
                  <a:srgbClr val="FFCC81"/>
                </a:solidFill>
                <a:latin typeface="Candara" pitchFamily="34" charset="0"/>
              </a:rPr>
              <a:t>Explicitly show what a student can or cannot </a:t>
            </a:r>
            <a:r>
              <a:rPr lang="en-US" sz="2400" b="1" dirty="0" smtClean="0">
                <a:solidFill>
                  <a:srgbClr val="FFCC81"/>
                </a:solidFill>
                <a:latin typeface="Candara" pitchFamily="34" charset="0"/>
              </a:rPr>
              <a:t>do</a:t>
            </a:r>
            <a:endParaRPr lang="en-US" sz="2400" b="1" dirty="0">
              <a:solidFill>
                <a:srgbClr val="FFCC81"/>
              </a:solidFill>
              <a:latin typeface="Candara" pitchFamily="34" charset="0"/>
            </a:endParaRPr>
          </a:p>
          <a:p>
            <a:pPr indent="-360000"/>
            <a:r>
              <a:rPr lang="en-US" sz="2400" b="1" dirty="0">
                <a:solidFill>
                  <a:srgbClr val="FFCC81"/>
                </a:solidFill>
                <a:latin typeface="Candara" pitchFamily="34" charset="0"/>
              </a:rPr>
              <a:t>Inform teachers and students where improvements are </a:t>
            </a:r>
            <a:r>
              <a:rPr lang="en-US" sz="2400" b="1" dirty="0" smtClean="0">
                <a:solidFill>
                  <a:srgbClr val="FFCC81"/>
                </a:solidFill>
                <a:latin typeface="Candara" pitchFamily="34" charset="0"/>
              </a:rPr>
              <a:t>required</a:t>
            </a:r>
            <a:endParaRPr lang="en-US" sz="2400" b="1" dirty="0">
              <a:solidFill>
                <a:srgbClr val="FFCC81"/>
              </a:solidFill>
              <a:latin typeface="Candara" pitchFamily="34" charset="0"/>
            </a:endParaRPr>
          </a:p>
          <a:p>
            <a:pPr indent="-360000"/>
            <a:r>
              <a:rPr lang="en-US" sz="2400" b="1" dirty="0">
                <a:solidFill>
                  <a:srgbClr val="FFCC81"/>
                </a:solidFill>
                <a:latin typeface="Candara" pitchFamily="34" charset="0"/>
              </a:rPr>
              <a:t>Show trends within a class or school </a:t>
            </a:r>
          </a:p>
          <a:p>
            <a:endParaRPr lang="en-US" sz="2400" b="1" dirty="0">
              <a:solidFill>
                <a:srgbClr val="FFCC81"/>
              </a:solidFill>
              <a:latin typeface="Candara" pitchFamily="34" charset="0"/>
            </a:endParaRPr>
          </a:p>
          <a:p>
            <a:pPr>
              <a:buFontTx/>
              <a:buNone/>
            </a:pPr>
            <a:endParaRPr lang="en-US" sz="2400" b="1" dirty="0">
              <a:solidFill>
                <a:srgbClr val="FFCC81"/>
              </a:solidFill>
              <a:latin typeface="Candara" pitchFamily="34" charset="0"/>
            </a:endParaRPr>
          </a:p>
          <a:p>
            <a:pPr>
              <a:buFontTx/>
              <a:buNone/>
            </a:pPr>
            <a:endParaRPr lang="en-US" sz="2400" b="1" dirty="0">
              <a:solidFill>
                <a:srgbClr val="FFCC81"/>
              </a:solidFill>
              <a:latin typeface="Candara"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a:xfrm>
            <a:off x="214282" y="0"/>
            <a:ext cx="8643998" cy="596881"/>
          </a:xfrm>
        </p:spPr>
        <p:txBody>
          <a:bodyPr>
            <a:noAutofit/>
          </a:bodyPr>
          <a:lstStyle/>
          <a:p>
            <a:r>
              <a:rPr lang="en-US" sz="3600" b="1" dirty="0" smtClean="0">
                <a:solidFill>
                  <a:srgbClr val="5C0000"/>
                </a:solidFill>
                <a:latin typeface="Candara" pitchFamily="34" charset="0"/>
              </a:rPr>
              <a:t>Aspects to focus on at the </a:t>
            </a:r>
            <a:r>
              <a:rPr lang="en-US" sz="3600" b="1" dirty="0" err="1" smtClean="0">
                <a:solidFill>
                  <a:srgbClr val="5C0000"/>
                </a:solidFill>
                <a:latin typeface="Candara" pitchFamily="34" charset="0"/>
              </a:rPr>
              <a:t>modelled</a:t>
            </a:r>
            <a:r>
              <a:rPr lang="en-US" sz="3600" b="1" dirty="0" smtClean="0">
                <a:solidFill>
                  <a:srgbClr val="5C0000"/>
                </a:solidFill>
                <a:latin typeface="Candara" pitchFamily="34" charset="0"/>
              </a:rPr>
              <a:t> phase</a:t>
            </a:r>
            <a:endParaRPr lang="en-US" sz="3600" b="1" dirty="0">
              <a:solidFill>
                <a:srgbClr val="5C0000"/>
              </a:solidFill>
              <a:latin typeface="Candara" pitchFamily="34" charset="0"/>
            </a:endParaRPr>
          </a:p>
        </p:txBody>
      </p:sp>
      <p:sp>
        <p:nvSpPr>
          <p:cNvPr id="79875" name="Rectangle 3"/>
          <p:cNvSpPr>
            <a:spLocks noGrp="1" noChangeArrowheads="1"/>
          </p:cNvSpPr>
          <p:nvPr>
            <p:ph type="body" idx="1"/>
          </p:nvPr>
        </p:nvSpPr>
        <p:spPr>
          <a:xfrm>
            <a:off x="357158" y="642918"/>
            <a:ext cx="8429684" cy="5040313"/>
          </a:xfrm>
        </p:spPr>
        <p:txBody>
          <a:bodyPr>
            <a:noAutofit/>
          </a:bodyPr>
          <a:lstStyle/>
          <a:p>
            <a:pPr>
              <a:lnSpc>
                <a:spcPct val="90000"/>
              </a:lnSpc>
            </a:pPr>
            <a:r>
              <a:rPr lang="en-US" sz="2400" b="1" dirty="0" smtClean="0">
                <a:solidFill>
                  <a:srgbClr val="FFFFCC"/>
                </a:solidFill>
                <a:latin typeface="Candara" pitchFamily="34" charset="0"/>
              </a:rPr>
              <a:t>The </a:t>
            </a:r>
            <a:r>
              <a:rPr lang="en-US" sz="2400" b="1" dirty="0">
                <a:solidFill>
                  <a:srgbClr val="FFFFCC"/>
                </a:solidFill>
                <a:latin typeface="Candara" pitchFamily="34" charset="0"/>
              </a:rPr>
              <a:t>writer’s </a:t>
            </a:r>
            <a:r>
              <a:rPr lang="en-US" sz="2400" b="1" dirty="0" smtClean="0">
                <a:solidFill>
                  <a:srgbClr val="FFFFCC"/>
                </a:solidFill>
                <a:latin typeface="Candara" pitchFamily="34" charset="0"/>
              </a:rPr>
              <a:t>purpose</a:t>
            </a:r>
            <a:endParaRPr lang="en-US" sz="2400" b="1" dirty="0">
              <a:solidFill>
                <a:srgbClr val="FFFFCC"/>
              </a:solidFill>
              <a:latin typeface="Candara" pitchFamily="34" charset="0"/>
            </a:endParaRPr>
          </a:p>
          <a:p>
            <a:pPr>
              <a:lnSpc>
                <a:spcPct val="90000"/>
              </a:lnSpc>
            </a:pPr>
            <a:r>
              <a:rPr lang="en-US" sz="2400" b="1" dirty="0" smtClean="0">
                <a:solidFill>
                  <a:srgbClr val="FFFFCC"/>
                </a:solidFill>
                <a:latin typeface="Candara" pitchFamily="34" charset="0"/>
              </a:rPr>
              <a:t>The point </a:t>
            </a:r>
            <a:r>
              <a:rPr lang="en-US" sz="2400" b="1" dirty="0">
                <a:solidFill>
                  <a:srgbClr val="FFFFCC"/>
                </a:solidFill>
                <a:latin typeface="Candara" pitchFamily="34" charset="0"/>
              </a:rPr>
              <a:t>of view </a:t>
            </a:r>
            <a:r>
              <a:rPr lang="en-US" sz="2400" b="1" dirty="0" smtClean="0">
                <a:solidFill>
                  <a:srgbClr val="FFFFCC"/>
                </a:solidFill>
                <a:latin typeface="Candara" pitchFamily="34" charset="0"/>
              </a:rPr>
              <a:t>from which the </a:t>
            </a:r>
            <a:r>
              <a:rPr lang="en-US" sz="2400" b="1" dirty="0">
                <a:solidFill>
                  <a:srgbClr val="FFFFCC"/>
                </a:solidFill>
                <a:latin typeface="Candara" pitchFamily="34" charset="0"/>
              </a:rPr>
              <a:t>text </a:t>
            </a:r>
            <a:r>
              <a:rPr lang="en-US" sz="2400" b="1" dirty="0" smtClean="0">
                <a:solidFill>
                  <a:srgbClr val="FFFFCC"/>
                </a:solidFill>
                <a:latin typeface="Candara" pitchFamily="34" charset="0"/>
              </a:rPr>
              <a:t>written</a:t>
            </a:r>
            <a:endParaRPr lang="en-US" sz="2400" b="1" dirty="0">
              <a:solidFill>
                <a:srgbClr val="FFFFCC"/>
              </a:solidFill>
              <a:latin typeface="Candara" pitchFamily="34" charset="0"/>
            </a:endParaRPr>
          </a:p>
          <a:p>
            <a:pPr>
              <a:lnSpc>
                <a:spcPct val="90000"/>
              </a:lnSpc>
            </a:pPr>
            <a:r>
              <a:rPr lang="en-US" sz="2400" b="1" dirty="0" smtClean="0">
                <a:solidFill>
                  <a:srgbClr val="FFFFCC"/>
                </a:solidFill>
                <a:latin typeface="Candara" pitchFamily="34" charset="0"/>
              </a:rPr>
              <a:t>The intended audience of the text</a:t>
            </a:r>
            <a:endParaRPr lang="en-US" sz="2400" b="1" dirty="0">
              <a:solidFill>
                <a:srgbClr val="FFFFCC"/>
              </a:solidFill>
              <a:latin typeface="Candara" pitchFamily="34" charset="0"/>
            </a:endParaRPr>
          </a:p>
          <a:p>
            <a:pPr>
              <a:lnSpc>
                <a:spcPct val="90000"/>
              </a:lnSpc>
            </a:pPr>
            <a:r>
              <a:rPr lang="en-US" sz="2400" b="1" dirty="0" smtClean="0">
                <a:solidFill>
                  <a:srgbClr val="FFFFCC"/>
                </a:solidFill>
                <a:latin typeface="Candara" pitchFamily="34" charset="0"/>
              </a:rPr>
              <a:t>Word </a:t>
            </a:r>
            <a:r>
              <a:rPr lang="en-US" sz="2400" b="1" dirty="0">
                <a:solidFill>
                  <a:srgbClr val="FFFFCC"/>
                </a:solidFill>
                <a:latin typeface="Candara" pitchFamily="34" charset="0"/>
              </a:rPr>
              <a:t>choices </a:t>
            </a:r>
            <a:r>
              <a:rPr lang="en-US" sz="2400" b="1" dirty="0" smtClean="0">
                <a:solidFill>
                  <a:srgbClr val="FFFFCC"/>
                </a:solidFill>
                <a:latin typeface="Candara" pitchFamily="34" charset="0"/>
              </a:rPr>
              <a:t>that signal </a:t>
            </a:r>
            <a:r>
              <a:rPr lang="en-US" sz="2400" b="1" dirty="0">
                <a:solidFill>
                  <a:srgbClr val="FFFFCC"/>
                </a:solidFill>
                <a:latin typeface="Candara" pitchFamily="34" charset="0"/>
              </a:rPr>
              <a:t>the writer’s </a:t>
            </a:r>
            <a:r>
              <a:rPr lang="en-US" sz="2400" b="1" dirty="0" smtClean="0">
                <a:solidFill>
                  <a:srgbClr val="FFFFCC"/>
                </a:solidFill>
                <a:latin typeface="Candara" pitchFamily="34" charset="0"/>
              </a:rPr>
              <a:t>purpose.  Demonstrate and explain </a:t>
            </a:r>
            <a:r>
              <a:rPr lang="en-US" sz="2400" b="1" dirty="0">
                <a:solidFill>
                  <a:srgbClr val="FFFFCC"/>
                </a:solidFill>
                <a:latin typeface="Candara" pitchFamily="34" charset="0"/>
              </a:rPr>
              <a:t>w</a:t>
            </a:r>
            <a:r>
              <a:rPr lang="en-US" sz="2400" b="1" dirty="0" smtClean="0">
                <a:solidFill>
                  <a:srgbClr val="FFFFCC"/>
                </a:solidFill>
                <a:latin typeface="Candara" pitchFamily="34" charset="0"/>
              </a:rPr>
              <a:t>hat </a:t>
            </a:r>
            <a:r>
              <a:rPr lang="en-US" sz="2400" b="1" dirty="0">
                <a:solidFill>
                  <a:srgbClr val="FFFFCC"/>
                </a:solidFill>
                <a:latin typeface="Candara" pitchFamily="34" charset="0"/>
              </a:rPr>
              <a:t>would happen if </a:t>
            </a:r>
            <a:r>
              <a:rPr lang="en-US" sz="2400" b="1" dirty="0" smtClean="0">
                <a:solidFill>
                  <a:srgbClr val="FFFFCC"/>
                </a:solidFill>
                <a:latin typeface="Candara" pitchFamily="34" charset="0"/>
              </a:rPr>
              <a:t>a word was deleted </a:t>
            </a:r>
            <a:r>
              <a:rPr lang="en-US" sz="2400" b="1" dirty="0">
                <a:solidFill>
                  <a:srgbClr val="FFFFCC"/>
                </a:solidFill>
                <a:latin typeface="Candara" pitchFamily="34" charset="0"/>
              </a:rPr>
              <a:t>or altered </a:t>
            </a:r>
            <a:r>
              <a:rPr lang="en-US" sz="2400" b="1" dirty="0" smtClean="0">
                <a:solidFill>
                  <a:srgbClr val="FFFFCC"/>
                </a:solidFill>
                <a:latin typeface="Candara" pitchFamily="34" charset="0"/>
              </a:rPr>
              <a:t>. </a:t>
            </a:r>
            <a:r>
              <a:rPr lang="en-US" sz="2400" b="1" dirty="0">
                <a:solidFill>
                  <a:srgbClr val="FFFFCC"/>
                </a:solidFill>
                <a:latin typeface="Candara" pitchFamily="34" charset="0"/>
              </a:rPr>
              <a:t>(</a:t>
            </a:r>
            <a:r>
              <a:rPr lang="en-US" sz="2400" b="1" dirty="0" err="1">
                <a:solidFill>
                  <a:srgbClr val="FFFFCC"/>
                </a:solidFill>
                <a:latin typeface="Candara" pitchFamily="34" charset="0"/>
              </a:rPr>
              <a:t>eg</a:t>
            </a:r>
            <a:r>
              <a:rPr lang="en-US" sz="2400" b="1" dirty="0">
                <a:solidFill>
                  <a:srgbClr val="FFFFCC"/>
                </a:solidFill>
                <a:latin typeface="Candara" pitchFamily="34" charset="0"/>
              </a:rPr>
              <a:t> if the writer’s purpose is to entertain, how is language being used to develop a vivid message?)</a:t>
            </a:r>
          </a:p>
          <a:p>
            <a:pPr>
              <a:lnSpc>
                <a:spcPct val="90000"/>
              </a:lnSpc>
            </a:pPr>
            <a:r>
              <a:rPr lang="en-US" sz="2400" b="1" dirty="0" smtClean="0">
                <a:solidFill>
                  <a:srgbClr val="FFFFCC"/>
                </a:solidFill>
                <a:latin typeface="Candara" pitchFamily="34" charset="0"/>
              </a:rPr>
              <a:t>Identify </a:t>
            </a:r>
            <a:r>
              <a:rPr lang="en-US" sz="2400" b="1" dirty="0">
                <a:solidFill>
                  <a:srgbClr val="FFFFCC"/>
                </a:solidFill>
                <a:latin typeface="Candara" pitchFamily="34" charset="0"/>
              </a:rPr>
              <a:t>word choices signal the writer’s </a:t>
            </a:r>
            <a:r>
              <a:rPr lang="en-US" sz="2400" b="1" dirty="0" smtClean="0">
                <a:solidFill>
                  <a:srgbClr val="FFFFCC"/>
                </a:solidFill>
                <a:latin typeface="Candara" pitchFamily="34" charset="0"/>
              </a:rPr>
              <a:t>attitude. Discuss if </a:t>
            </a:r>
            <a:r>
              <a:rPr lang="en-US" sz="2400" b="1" dirty="0">
                <a:solidFill>
                  <a:srgbClr val="FFFFCC"/>
                </a:solidFill>
                <a:latin typeface="Candara" pitchFamily="34" charset="0"/>
              </a:rPr>
              <a:t>convincing or perhaps too emotive or </a:t>
            </a:r>
            <a:r>
              <a:rPr lang="en-US" sz="2400" b="1" dirty="0" smtClean="0">
                <a:solidFill>
                  <a:srgbClr val="FFFFCC"/>
                </a:solidFill>
                <a:latin typeface="Candara" pitchFamily="34" charset="0"/>
              </a:rPr>
              <a:t>emphatic.</a:t>
            </a:r>
            <a:endParaRPr lang="en-US" sz="2400" b="1" dirty="0">
              <a:solidFill>
                <a:srgbClr val="FFFFCC"/>
              </a:solidFill>
              <a:latin typeface="Candara" pitchFamily="34" charset="0"/>
            </a:endParaRPr>
          </a:p>
          <a:p>
            <a:pPr>
              <a:lnSpc>
                <a:spcPct val="90000"/>
              </a:lnSpc>
            </a:pPr>
            <a:r>
              <a:rPr lang="en-US" sz="2400" b="1" dirty="0" smtClean="0">
                <a:solidFill>
                  <a:srgbClr val="FFFFCC"/>
                </a:solidFill>
                <a:latin typeface="Candara" pitchFamily="34" charset="0"/>
              </a:rPr>
              <a:t>Identify and explain how adverbs</a:t>
            </a:r>
            <a:r>
              <a:rPr lang="en-US" sz="2400" b="1" dirty="0">
                <a:solidFill>
                  <a:srgbClr val="FFFFCC"/>
                </a:solidFill>
                <a:latin typeface="Candara" pitchFamily="34" charset="0"/>
              </a:rPr>
              <a:t>, such as </a:t>
            </a:r>
            <a:r>
              <a:rPr lang="en-US" sz="2400" b="1" i="1" dirty="0">
                <a:solidFill>
                  <a:srgbClr val="FFFFCC"/>
                </a:solidFill>
                <a:latin typeface="Candara" pitchFamily="34" charset="0"/>
              </a:rPr>
              <a:t>finally</a:t>
            </a:r>
            <a:r>
              <a:rPr lang="en-US" sz="2400" b="1" dirty="0">
                <a:solidFill>
                  <a:srgbClr val="FFFFCC"/>
                </a:solidFill>
                <a:latin typeface="Candara" pitchFamily="34" charset="0"/>
              </a:rPr>
              <a:t> or </a:t>
            </a:r>
            <a:r>
              <a:rPr lang="en-US" sz="2400" b="1" i="1" dirty="0">
                <a:solidFill>
                  <a:srgbClr val="FFFFCC"/>
                </a:solidFill>
                <a:latin typeface="Candara" pitchFamily="34" charset="0"/>
              </a:rPr>
              <a:t>previously</a:t>
            </a:r>
            <a:r>
              <a:rPr lang="en-US" sz="2400" b="1" dirty="0">
                <a:solidFill>
                  <a:srgbClr val="FFFFCC"/>
                </a:solidFill>
                <a:latin typeface="Candara" pitchFamily="34" charset="0"/>
              </a:rPr>
              <a:t> help </a:t>
            </a:r>
            <a:r>
              <a:rPr lang="en-US" sz="2400" b="1" dirty="0" smtClean="0">
                <a:solidFill>
                  <a:srgbClr val="FFFFCC"/>
                </a:solidFill>
                <a:latin typeface="Candara" pitchFamily="34" charset="0"/>
              </a:rPr>
              <a:t>the reader </a:t>
            </a:r>
            <a:r>
              <a:rPr lang="en-US" sz="2400" b="1" dirty="0">
                <a:solidFill>
                  <a:srgbClr val="FFFFCC"/>
                </a:solidFill>
                <a:latin typeface="Candara" pitchFamily="34" charset="0"/>
              </a:rPr>
              <a:t>to follow the sequence of </a:t>
            </a:r>
            <a:r>
              <a:rPr lang="en-US" sz="2400" b="1" dirty="0" smtClean="0">
                <a:solidFill>
                  <a:srgbClr val="FFFFCC"/>
                </a:solidFill>
                <a:latin typeface="Candara" pitchFamily="34" charset="0"/>
              </a:rPr>
              <a:t>events.</a:t>
            </a:r>
            <a:endParaRPr lang="en-US" sz="2400" b="1" dirty="0">
              <a:solidFill>
                <a:srgbClr val="FFFFCC"/>
              </a:solidFill>
              <a:latin typeface="Candara" pitchFamily="34" charset="0"/>
            </a:endParaRPr>
          </a:p>
          <a:p>
            <a:pPr>
              <a:lnSpc>
                <a:spcPct val="90000"/>
              </a:lnSpc>
            </a:pPr>
            <a:r>
              <a:rPr lang="en-US" sz="2400" b="1" dirty="0" smtClean="0">
                <a:solidFill>
                  <a:srgbClr val="FFFFCC"/>
                </a:solidFill>
                <a:latin typeface="Candara" pitchFamily="34" charset="0"/>
              </a:rPr>
              <a:t>Identify the </a:t>
            </a:r>
            <a:r>
              <a:rPr lang="en-US" sz="2400" b="1" dirty="0">
                <a:solidFill>
                  <a:srgbClr val="FFFFCC"/>
                </a:solidFill>
                <a:latin typeface="Candara" pitchFamily="34" charset="0"/>
              </a:rPr>
              <a:t>tense </a:t>
            </a:r>
            <a:r>
              <a:rPr lang="en-US" sz="2400" b="1" dirty="0" smtClean="0">
                <a:solidFill>
                  <a:srgbClr val="FFFFCC"/>
                </a:solidFill>
                <a:latin typeface="Candara" pitchFamily="34" charset="0"/>
              </a:rPr>
              <a:t>the </a:t>
            </a:r>
            <a:r>
              <a:rPr lang="en-US" sz="2400" b="1" dirty="0">
                <a:solidFill>
                  <a:srgbClr val="FFFFCC"/>
                </a:solidFill>
                <a:latin typeface="Candara" pitchFamily="34" charset="0"/>
              </a:rPr>
              <a:t>text </a:t>
            </a:r>
            <a:r>
              <a:rPr lang="en-US" sz="2400" b="1" dirty="0" smtClean="0">
                <a:solidFill>
                  <a:srgbClr val="FFFFCC"/>
                </a:solidFill>
                <a:latin typeface="Candara" pitchFamily="34" charset="0"/>
              </a:rPr>
              <a:t>written. Explain why we </a:t>
            </a:r>
            <a:r>
              <a:rPr lang="en-US" sz="2400" b="1" dirty="0">
                <a:solidFill>
                  <a:srgbClr val="FFFFCC"/>
                </a:solidFill>
                <a:latin typeface="Candara" pitchFamily="34" charset="0"/>
              </a:rPr>
              <a:t>expect </a:t>
            </a:r>
            <a:r>
              <a:rPr lang="en-US" sz="2400" b="1" dirty="0" smtClean="0">
                <a:solidFill>
                  <a:srgbClr val="FFFFCC"/>
                </a:solidFill>
                <a:latin typeface="Candara" pitchFamily="34" charset="0"/>
              </a:rPr>
              <a:t>a scientific </a:t>
            </a:r>
            <a:r>
              <a:rPr lang="en-US" sz="2400" b="1" dirty="0">
                <a:solidFill>
                  <a:srgbClr val="FFFFCC"/>
                </a:solidFill>
                <a:latin typeface="Candara" pitchFamily="34" charset="0"/>
              </a:rPr>
              <a:t>explanation to be written in universal present tense? </a:t>
            </a:r>
            <a:r>
              <a:rPr lang="en-US" sz="2400" b="1" dirty="0" smtClean="0">
                <a:solidFill>
                  <a:srgbClr val="FFFFCC"/>
                </a:solidFill>
                <a:latin typeface="Candara" pitchFamily="34" charset="0"/>
              </a:rPr>
              <a:t>Discuss what </a:t>
            </a:r>
            <a:r>
              <a:rPr lang="en-US" sz="2400" b="1" dirty="0">
                <a:solidFill>
                  <a:srgbClr val="FFFFCC"/>
                </a:solidFill>
                <a:latin typeface="Candara" pitchFamily="34" charset="0"/>
              </a:rPr>
              <a:t>would be the effect if we changed the tense in a narrative from past to present?</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a:xfrm>
            <a:off x="214282" y="285728"/>
            <a:ext cx="8715436" cy="642942"/>
          </a:xfrm>
        </p:spPr>
        <p:txBody>
          <a:bodyPr>
            <a:noAutofit/>
          </a:bodyPr>
          <a:lstStyle/>
          <a:p>
            <a:r>
              <a:rPr lang="en-US" sz="3600" b="1" dirty="0" smtClean="0">
                <a:solidFill>
                  <a:srgbClr val="5C0000"/>
                </a:solidFill>
                <a:latin typeface="Candara" pitchFamily="34" charset="0"/>
              </a:rPr>
              <a:t>Teaching </a:t>
            </a:r>
            <a:r>
              <a:rPr lang="en-US" sz="3600" b="1" dirty="0">
                <a:solidFill>
                  <a:srgbClr val="5C0000"/>
                </a:solidFill>
                <a:latin typeface="Candara" pitchFamily="34" charset="0"/>
              </a:rPr>
              <a:t>Strategies for </a:t>
            </a:r>
            <a:r>
              <a:rPr lang="en-US" sz="3600" b="1" dirty="0" err="1" smtClean="0">
                <a:solidFill>
                  <a:srgbClr val="5C0000"/>
                </a:solidFill>
                <a:latin typeface="Candara" pitchFamily="34" charset="0"/>
              </a:rPr>
              <a:t>Modelled</a:t>
            </a:r>
            <a:r>
              <a:rPr lang="en-US" sz="3600" b="1" dirty="0" smtClean="0">
                <a:solidFill>
                  <a:srgbClr val="5C0000"/>
                </a:solidFill>
                <a:latin typeface="Candara" pitchFamily="34" charset="0"/>
              </a:rPr>
              <a:t> </a:t>
            </a:r>
            <a:r>
              <a:rPr lang="en-US" sz="3600" b="1" dirty="0">
                <a:solidFill>
                  <a:srgbClr val="5C0000"/>
                </a:solidFill>
                <a:latin typeface="Candara" pitchFamily="34" charset="0"/>
              </a:rPr>
              <a:t>Learning</a:t>
            </a:r>
          </a:p>
        </p:txBody>
      </p:sp>
      <p:sp>
        <p:nvSpPr>
          <p:cNvPr id="66563" name="Rectangle 3"/>
          <p:cNvSpPr>
            <a:spLocks noGrp="1" noChangeArrowheads="1"/>
          </p:cNvSpPr>
          <p:nvPr>
            <p:ph type="body" idx="1"/>
          </p:nvPr>
        </p:nvSpPr>
        <p:spPr>
          <a:xfrm>
            <a:off x="357158" y="1285860"/>
            <a:ext cx="8358246" cy="4643494"/>
          </a:xfrm>
        </p:spPr>
        <p:txBody>
          <a:bodyPr>
            <a:noAutofit/>
          </a:bodyPr>
          <a:lstStyle/>
          <a:p>
            <a:pPr indent="-360000">
              <a:lnSpc>
                <a:spcPct val="80000"/>
              </a:lnSpc>
              <a:buNone/>
            </a:pPr>
            <a:r>
              <a:rPr lang="en-US" sz="2800" b="1" dirty="0" smtClean="0">
                <a:solidFill>
                  <a:srgbClr val="FFC000"/>
                </a:solidFill>
                <a:latin typeface="Candara" pitchFamily="34" charset="0"/>
              </a:rPr>
              <a:t>WHEN USING WRITTEN MODELS</a:t>
            </a:r>
          </a:p>
          <a:p>
            <a:pPr indent="-360000">
              <a:lnSpc>
                <a:spcPct val="80000"/>
              </a:lnSpc>
            </a:pPr>
            <a:r>
              <a:rPr lang="en-US" sz="2400" b="1" dirty="0" smtClean="0">
                <a:solidFill>
                  <a:srgbClr val="FFFFCC"/>
                </a:solidFill>
                <a:latin typeface="Candara" pitchFamily="34" charset="0"/>
              </a:rPr>
              <a:t>Highlight </a:t>
            </a:r>
            <a:r>
              <a:rPr lang="en-US" sz="2400" b="1" dirty="0">
                <a:solidFill>
                  <a:srgbClr val="FFFFCC"/>
                </a:solidFill>
                <a:latin typeface="Candara" pitchFamily="34" charset="0"/>
              </a:rPr>
              <a:t>and </a:t>
            </a:r>
            <a:r>
              <a:rPr lang="en-US" sz="2400" b="1" dirty="0" smtClean="0">
                <a:solidFill>
                  <a:srgbClr val="FFFFCC"/>
                </a:solidFill>
                <a:latin typeface="Candara" pitchFamily="34" charset="0"/>
              </a:rPr>
              <a:t>annotate </a:t>
            </a:r>
            <a:r>
              <a:rPr lang="en-US" sz="2400" b="1" dirty="0">
                <a:solidFill>
                  <a:srgbClr val="FFFFCC"/>
                </a:solidFill>
                <a:latin typeface="Candara" pitchFamily="34" charset="0"/>
              </a:rPr>
              <a:t>the key features of </a:t>
            </a:r>
            <a:r>
              <a:rPr lang="en-US" sz="2400" b="1" dirty="0" smtClean="0">
                <a:solidFill>
                  <a:srgbClr val="FFFFCC"/>
                </a:solidFill>
                <a:latin typeface="Candara" pitchFamily="34" charset="0"/>
              </a:rPr>
              <a:t>a written model:</a:t>
            </a:r>
          </a:p>
          <a:p>
            <a:pPr marL="722313" indent="-368300">
              <a:lnSpc>
                <a:spcPct val="80000"/>
              </a:lnSpc>
            </a:pPr>
            <a:r>
              <a:rPr lang="en-US" sz="2400" b="1" i="1" dirty="0" smtClean="0">
                <a:solidFill>
                  <a:srgbClr val="FFFFCC"/>
                </a:solidFill>
                <a:latin typeface="Candara" pitchFamily="34" charset="0"/>
              </a:rPr>
              <a:t>At the whole text level                                                                  </a:t>
            </a:r>
            <a:r>
              <a:rPr lang="en-US" sz="2400" b="1" dirty="0" err="1" smtClean="0">
                <a:solidFill>
                  <a:srgbClr val="FFFFCC"/>
                </a:solidFill>
                <a:latin typeface="Candara" pitchFamily="34" charset="0"/>
              </a:rPr>
              <a:t>eg</a:t>
            </a:r>
            <a:r>
              <a:rPr lang="en-US" sz="2400" b="1" dirty="0" smtClean="0">
                <a:solidFill>
                  <a:srgbClr val="FFFFCC"/>
                </a:solidFill>
                <a:latin typeface="Candara" pitchFamily="34" charset="0"/>
              </a:rPr>
              <a:t> stages in a text; paragraphing; tense; pronoun referencing</a:t>
            </a:r>
          </a:p>
          <a:p>
            <a:pPr marL="722313" indent="-368300">
              <a:lnSpc>
                <a:spcPct val="80000"/>
              </a:lnSpc>
            </a:pPr>
            <a:r>
              <a:rPr lang="en-US" sz="2400" b="1" i="1" dirty="0" smtClean="0">
                <a:solidFill>
                  <a:srgbClr val="FFFFCC"/>
                </a:solidFill>
                <a:latin typeface="Candara" pitchFamily="34" charset="0"/>
              </a:rPr>
              <a:t>At the sentence level                                                                      </a:t>
            </a:r>
            <a:r>
              <a:rPr lang="en-US" sz="2400" b="1" dirty="0" err="1" smtClean="0">
                <a:solidFill>
                  <a:srgbClr val="FFFFCC"/>
                </a:solidFill>
                <a:latin typeface="Candara" pitchFamily="34" charset="0"/>
              </a:rPr>
              <a:t>eg</a:t>
            </a:r>
            <a:r>
              <a:rPr lang="en-US" sz="2400" b="1" dirty="0" smtClean="0">
                <a:solidFill>
                  <a:srgbClr val="FFFFCC"/>
                </a:solidFill>
                <a:latin typeface="Candara" pitchFamily="34" charset="0"/>
              </a:rPr>
              <a:t> elaboration; subject verb agreement; prepositions; punctuation; use of evidence and quotes.</a:t>
            </a:r>
          </a:p>
          <a:p>
            <a:pPr marL="722313" indent="-368300">
              <a:lnSpc>
                <a:spcPct val="80000"/>
              </a:lnSpc>
            </a:pPr>
            <a:r>
              <a:rPr lang="en-US" sz="2400" b="1" i="1" dirty="0" smtClean="0">
                <a:solidFill>
                  <a:srgbClr val="FFFFCC"/>
                </a:solidFill>
                <a:latin typeface="Candara" pitchFamily="34" charset="0"/>
              </a:rPr>
              <a:t>At the word level                                                                             </a:t>
            </a:r>
            <a:r>
              <a:rPr lang="en-US" sz="2400" b="1" dirty="0" err="1" smtClean="0">
                <a:solidFill>
                  <a:srgbClr val="FFFFCC"/>
                </a:solidFill>
                <a:latin typeface="Candara" pitchFamily="34" charset="0"/>
              </a:rPr>
              <a:t>eg</a:t>
            </a:r>
            <a:r>
              <a:rPr lang="en-US" sz="2400" b="1" dirty="0" smtClean="0">
                <a:solidFill>
                  <a:srgbClr val="FFFFCC"/>
                </a:solidFill>
                <a:latin typeface="Candara" pitchFamily="34" charset="0"/>
              </a:rPr>
              <a:t> noun groups and adverbs; technical terms; spelling</a:t>
            </a:r>
          </a:p>
          <a:p>
            <a:pPr indent="-360000">
              <a:lnSpc>
                <a:spcPct val="80000"/>
              </a:lnSpc>
            </a:pPr>
            <a:r>
              <a:rPr lang="en-US" sz="2400" b="1" dirty="0" smtClean="0">
                <a:solidFill>
                  <a:srgbClr val="FFFFCC"/>
                </a:solidFill>
                <a:latin typeface="Candara" pitchFamily="34" charset="0"/>
              </a:rPr>
              <a:t>Explain the significance of these features. What elaboration is being provided </a:t>
            </a:r>
            <a:r>
              <a:rPr lang="en-US" sz="2400" b="1" dirty="0" err="1" smtClean="0">
                <a:solidFill>
                  <a:srgbClr val="FFFFCC"/>
                </a:solidFill>
                <a:latin typeface="Candara" pitchFamily="34" charset="0"/>
              </a:rPr>
              <a:t>eg</a:t>
            </a:r>
            <a:r>
              <a:rPr lang="en-US" sz="2400" b="1" dirty="0" smtClean="0">
                <a:solidFill>
                  <a:srgbClr val="FFFFCC"/>
                </a:solidFill>
                <a:latin typeface="Candara" pitchFamily="34" charset="0"/>
              </a:rPr>
              <a:t> When an event took place? The manner in which the event occurred. The physical or character attributes of a noun.</a:t>
            </a:r>
            <a:endParaRPr lang="en-US" sz="2400" b="1" dirty="0">
              <a:solidFill>
                <a:srgbClr val="FFFFCC"/>
              </a:solidFill>
              <a:latin typeface="Candara" pitchFamily="34"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7" name="Rectangle 3"/>
          <p:cNvSpPr>
            <a:spLocks noGrp="1" noChangeArrowheads="1"/>
          </p:cNvSpPr>
          <p:nvPr>
            <p:ph type="body" idx="1"/>
          </p:nvPr>
        </p:nvSpPr>
        <p:spPr>
          <a:xfrm>
            <a:off x="357158" y="404813"/>
            <a:ext cx="8501122" cy="3529012"/>
          </a:xfrm>
        </p:spPr>
        <p:txBody>
          <a:bodyPr>
            <a:noAutofit/>
          </a:bodyPr>
          <a:lstStyle/>
          <a:p>
            <a:r>
              <a:rPr lang="en-US" sz="2400" b="1" dirty="0" smtClean="0">
                <a:solidFill>
                  <a:srgbClr val="FFFFCC"/>
                </a:solidFill>
                <a:latin typeface="Candara" pitchFamily="34" charset="0"/>
              </a:rPr>
              <a:t>Explain which </a:t>
            </a:r>
            <a:r>
              <a:rPr lang="en-US" sz="2400" b="1" dirty="0">
                <a:solidFill>
                  <a:srgbClr val="FFFFCC"/>
                </a:solidFill>
                <a:latin typeface="Candara" pitchFamily="34" charset="0"/>
              </a:rPr>
              <a:t>word/phrases are used to influence or persuade the </a:t>
            </a:r>
            <a:r>
              <a:rPr lang="en-US" sz="2400" b="1" dirty="0" smtClean="0">
                <a:solidFill>
                  <a:srgbClr val="FFFFCC"/>
                </a:solidFill>
                <a:latin typeface="Candara" pitchFamily="34" charset="0"/>
              </a:rPr>
              <a:t>reader.</a:t>
            </a:r>
          </a:p>
          <a:p>
            <a:pPr>
              <a:buNone/>
            </a:pPr>
            <a:r>
              <a:rPr lang="en-US" sz="2800" b="1" dirty="0" smtClean="0">
                <a:solidFill>
                  <a:srgbClr val="FFC000"/>
                </a:solidFill>
                <a:latin typeface="Candara" pitchFamily="34" charset="0"/>
              </a:rPr>
              <a:t>WHEN THE TEACHER MODELS</a:t>
            </a:r>
          </a:p>
          <a:p>
            <a:r>
              <a:rPr lang="en-US" sz="2400" b="1" dirty="0" smtClean="0">
                <a:solidFill>
                  <a:srgbClr val="FFFFCC"/>
                </a:solidFill>
                <a:latin typeface="Candara" pitchFamily="34" charset="0"/>
              </a:rPr>
              <a:t>Teacher models the writing of a text  by:</a:t>
            </a:r>
          </a:p>
          <a:p>
            <a:r>
              <a:rPr lang="en-US" sz="2400" b="1" dirty="0" smtClean="0">
                <a:solidFill>
                  <a:srgbClr val="FFFFCC"/>
                </a:solidFill>
                <a:latin typeface="Candara" pitchFamily="34" charset="0"/>
              </a:rPr>
              <a:t>explaining the choices they make as they compose the text. </a:t>
            </a:r>
          </a:p>
          <a:p>
            <a:r>
              <a:rPr lang="en-US" sz="2400" b="1" dirty="0" smtClean="0">
                <a:solidFill>
                  <a:srgbClr val="FFFFCC"/>
                </a:solidFill>
                <a:latin typeface="Candara" pitchFamily="34" charset="0"/>
              </a:rPr>
              <a:t>articulating the </a:t>
            </a:r>
            <a:r>
              <a:rPr lang="en-US" sz="2400" b="1" dirty="0" err="1" smtClean="0">
                <a:solidFill>
                  <a:srgbClr val="FFFFCC"/>
                </a:solidFill>
                <a:latin typeface="Candara" pitchFamily="34" charset="0"/>
              </a:rPr>
              <a:t>metacognitive</a:t>
            </a:r>
            <a:r>
              <a:rPr lang="en-US" sz="2400" b="1" dirty="0" smtClean="0">
                <a:solidFill>
                  <a:srgbClr val="FFFFCC"/>
                </a:solidFill>
                <a:latin typeface="Candara" pitchFamily="34" charset="0"/>
              </a:rPr>
              <a:t> processes that are taking place as they composer of the text.  </a:t>
            </a:r>
          </a:p>
          <a:p>
            <a:r>
              <a:rPr lang="en-US" sz="2400" b="1" dirty="0" smtClean="0">
                <a:solidFill>
                  <a:srgbClr val="FFFFCC"/>
                </a:solidFill>
                <a:latin typeface="Candara" pitchFamily="34" charset="0"/>
              </a:rPr>
              <a:t>explain what they are trying to achieve. </a:t>
            </a:r>
            <a:endParaRPr lang="en-US" sz="2400" b="1" dirty="0">
              <a:latin typeface="Candara" pitchFamily="34" charset="0"/>
            </a:endParaRPr>
          </a:p>
        </p:txBody>
      </p:sp>
      <p:pic>
        <p:nvPicPr>
          <p:cNvPr id="67591" name="Picture 7" descr="MCBD19982_0000[1]"/>
          <p:cNvPicPr>
            <a:picLocks noChangeAspect="1" noChangeArrowheads="1"/>
          </p:cNvPicPr>
          <p:nvPr/>
        </p:nvPicPr>
        <p:blipFill>
          <a:blip r:embed="rId2" cstate="print"/>
          <a:srcRect/>
          <a:stretch>
            <a:fillRect/>
          </a:stretch>
        </p:blipFill>
        <p:spPr bwMode="auto">
          <a:xfrm>
            <a:off x="714348" y="4572008"/>
            <a:ext cx="2286000" cy="2044700"/>
          </a:xfrm>
          <a:prstGeom prst="rect">
            <a:avLst/>
          </a:prstGeom>
          <a:noFill/>
        </p:spPr>
      </p:pic>
      <p:pic>
        <p:nvPicPr>
          <p:cNvPr id="67593" name="Picture 9" descr="MCj01829900000[1]"/>
          <p:cNvPicPr>
            <a:picLocks noChangeAspect="1" noChangeArrowheads="1"/>
          </p:cNvPicPr>
          <p:nvPr/>
        </p:nvPicPr>
        <p:blipFill>
          <a:blip r:embed="rId3" cstate="print"/>
          <a:srcRect/>
          <a:stretch>
            <a:fillRect/>
          </a:stretch>
        </p:blipFill>
        <p:spPr bwMode="auto">
          <a:xfrm>
            <a:off x="3571868" y="4429132"/>
            <a:ext cx="2235198" cy="2235198"/>
          </a:xfrm>
          <a:prstGeom prst="rect">
            <a:avLst/>
          </a:prstGeom>
          <a:noFill/>
        </p:spPr>
      </p:pic>
      <p:pic>
        <p:nvPicPr>
          <p:cNvPr id="67594" name="Picture 10" descr="MCj00977650000[1]"/>
          <p:cNvPicPr>
            <a:picLocks noChangeAspect="1" noChangeArrowheads="1"/>
          </p:cNvPicPr>
          <p:nvPr/>
        </p:nvPicPr>
        <p:blipFill>
          <a:blip r:embed="rId4" cstate="print"/>
          <a:srcRect/>
          <a:stretch>
            <a:fillRect/>
          </a:stretch>
        </p:blipFill>
        <p:spPr bwMode="auto">
          <a:xfrm>
            <a:off x="6429388" y="3811904"/>
            <a:ext cx="2163764" cy="2625414"/>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85786" y="1857364"/>
            <a:ext cx="7429552" cy="4572032"/>
          </a:xfrm>
        </p:spPr>
        <p:txBody>
          <a:bodyPr>
            <a:normAutofit/>
          </a:bodyPr>
          <a:lstStyle/>
          <a:p>
            <a:pPr indent="-360000">
              <a:lnSpc>
                <a:spcPct val="80000"/>
              </a:lnSpc>
            </a:pPr>
            <a:r>
              <a:rPr lang="en-US" sz="2800" b="1" dirty="0" smtClean="0">
                <a:solidFill>
                  <a:srgbClr val="FFFFCC"/>
                </a:solidFill>
                <a:latin typeface="Candara" pitchFamily="34" charset="0"/>
              </a:rPr>
              <a:t>Match sample texts with headings – choose several texts in same text type, cut off headings or titles and ask students to match.</a:t>
            </a:r>
          </a:p>
          <a:p>
            <a:pPr indent="-360000">
              <a:lnSpc>
                <a:spcPct val="80000"/>
              </a:lnSpc>
            </a:pPr>
            <a:r>
              <a:rPr lang="en-US" sz="2800" b="1" dirty="0" smtClean="0">
                <a:solidFill>
                  <a:srgbClr val="FFFFCC"/>
                </a:solidFill>
                <a:latin typeface="Candara" pitchFamily="34" charset="0"/>
              </a:rPr>
              <a:t>Sorting and sequencing of texts – cut texts into parts for reassembly focusing on structure.</a:t>
            </a:r>
          </a:p>
          <a:p>
            <a:pPr indent="-360000">
              <a:lnSpc>
                <a:spcPct val="80000"/>
              </a:lnSpc>
            </a:pPr>
            <a:r>
              <a:rPr lang="en-US" sz="2800" b="1" dirty="0" smtClean="0">
                <a:solidFill>
                  <a:srgbClr val="FFFFCC"/>
                </a:solidFill>
                <a:latin typeface="Candara" pitchFamily="34" charset="0"/>
              </a:rPr>
              <a:t>Order paragraphs</a:t>
            </a:r>
          </a:p>
          <a:p>
            <a:pPr indent="-360000">
              <a:lnSpc>
                <a:spcPct val="80000"/>
              </a:lnSpc>
            </a:pPr>
            <a:r>
              <a:rPr lang="en-US" sz="2800" b="1" dirty="0" smtClean="0">
                <a:solidFill>
                  <a:srgbClr val="FFFFCC"/>
                </a:solidFill>
                <a:latin typeface="Candara" pitchFamily="34" charset="0"/>
              </a:rPr>
              <a:t>Match topic sentence to paragraph.</a:t>
            </a:r>
          </a:p>
          <a:p>
            <a:pPr indent="-360000">
              <a:lnSpc>
                <a:spcPct val="80000"/>
              </a:lnSpc>
            </a:pPr>
            <a:r>
              <a:rPr lang="en-US" sz="2800" b="1" dirty="0" smtClean="0">
                <a:solidFill>
                  <a:srgbClr val="FFFFCC"/>
                </a:solidFill>
                <a:latin typeface="Candara" pitchFamily="34" charset="0"/>
              </a:rPr>
              <a:t>Sequence sentences according to text type.</a:t>
            </a:r>
          </a:p>
        </p:txBody>
      </p:sp>
      <p:sp>
        <p:nvSpPr>
          <p:cNvPr id="4" name="Rectangle 2"/>
          <p:cNvSpPr>
            <a:spLocks noGrp="1" noChangeArrowheads="1"/>
          </p:cNvSpPr>
          <p:nvPr>
            <p:ph type="title"/>
          </p:nvPr>
        </p:nvSpPr>
        <p:spPr>
          <a:xfrm>
            <a:off x="285720" y="857232"/>
            <a:ext cx="8358214" cy="642942"/>
          </a:xfrm>
        </p:spPr>
        <p:txBody>
          <a:bodyPr>
            <a:noAutofit/>
          </a:bodyPr>
          <a:lstStyle/>
          <a:p>
            <a:r>
              <a:rPr lang="en-US" sz="3600" b="1" dirty="0" smtClean="0">
                <a:solidFill>
                  <a:srgbClr val="5C0000"/>
                </a:solidFill>
                <a:latin typeface="Candara" pitchFamily="34" charset="0"/>
              </a:rPr>
              <a:t>Teaching </a:t>
            </a:r>
            <a:r>
              <a:rPr lang="en-US" sz="3600" b="1" dirty="0">
                <a:solidFill>
                  <a:srgbClr val="5C0000"/>
                </a:solidFill>
                <a:latin typeface="Candara" pitchFamily="34" charset="0"/>
              </a:rPr>
              <a:t>Strategies </a:t>
            </a:r>
            <a:r>
              <a:rPr lang="en-US" sz="3600" b="1" dirty="0" smtClean="0">
                <a:solidFill>
                  <a:srgbClr val="5C0000"/>
                </a:solidFill>
                <a:latin typeface="Candara" pitchFamily="34" charset="0"/>
              </a:rPr>
              <a:t>that bridge between </a:t>
            </a:r>
            <a:r>
              <a:rPr lang="en-US" sz="3600" b="1" dirty="0" err="1" smtClean="0">
                <a:solidFill>
                  <a:srgbClr val="5C0000"/>
                </a:solidFill>
                <a:latin typeface="Candara" pitchFamily="34" charset="0"/>
              </a:rPr>
              <a:t>modelled</a:t>
            </a:r>
            <a:r>
              <a:rPr lang="en-US" sz="3600" b="1" dirty="0" smtClean="0">
                <a:solidFill>
                  <a:srgbClr val="5C0000"/>
                </a:solidFill>
                <a:latin typeface="Candara" pitchFamily="34" charset="0"/>
              </a:rPr>
              <a:t> and guided teaching</a:t>
            </a:r>
            <a:endParaRPr lang="en-US" sz="3600" b="1" dirty="0">
              <a:solidFill>
                <a:srgbClr val="5C0000"/>
              </a:solidFill>
              <a:latin typeface="Candara"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1" name="Text Box 1027"/>
          <p:cNvSpPr txBox="1">
            <a:spLocks noChangeArrowheads="1"/>
          </p:cNvSpPr>
          <p:nvPr/>
        </p:nvSpPr>
        <p:spPr bwMode="auto">
          <a:xfrm>
            <a:off x="2071670" y="1428736"/>
            <a:ext cx="6911975" cy="1200329"/>
          </a:xfrm>
          <a:prstGeom prst="rect">
            <a:avLst/>
          </a:prstGeom>
          <a:noFill/>
          <a:ln w="9525">
            <a:noFill/>
            <a:miter lim="800000"/>
            <a:headEnd/>
            <a:tailEnd/>
          </a:ln>
          <a:effectLst/>
        </p:spPr>
        <p:txBody>
          <a:bodyPr>
            <a:spAutoFit/>
          </a:bodyPr>
          <a:lstStyle/>
          <a:p>
            <a:pPr>
              <a:spcBef>
                <a:spcPct val="50000"/>
              </a:spcBef>
            </a:pPr>
            <a:r>
              <a:rPr lang="en-US" sz="2400" b="1" dirty="0">
                <a:solidFill>
                  <a:srgbClr val="FFFFCC"/>
                </a:solidFill>
                <a:latin typeface="Candara" pitchFamily="34" charset="0"/>
              </a:rPr>
              <a:t>The purpose of guided writing is to conduct a writing activity that involves the student and the teacher jointly composing a text. </a:t>
            </a:r>
            <a:endParaRPr lang="en-AU" sz="2400" b="1" dirty="0">
              <a:solidFill>
                <a:srgbClr val="FFFFCC"/>
              </a:solidFill>
              <a:latin typeface="Candara" pitchFamily="34" charset="0"/>
            </a:endParaRPr>
          </a:p>
        </p:txBody>
      </p:sp>
      <p:sp>
        <p:nvSpPr>
          <p:cNvPr id="53252" name="Text Box 1028"/>
          <p:cNvSpPr txBox="1">
            <a:spLocks noChangeArrowheads="1"/>
          </p:cNvSpPr>
          <p:nvPr/>
        </p:nvSpPr>
        <p:spPr bwMode="auto">
          <a:xfrm>
            <a:off x="2143108" y="5000636"/>
            <a:ext cx="6769100" cy="1569660"/>
          </a:xfrm>
          <a:prstGeom prst="rect">
            <a:avLst/>
          </a:prstGeom>
          <a:noFill/>
          <a:ln w="9525">
            <a:noFill/>
            <a:miter lim="800000"/>
            <a:headEnd/>
            <a:tailEnd/>
          </a:ln>
          <a:effectLst/>
        </p:spPr>
        <p:txBody>
          <a:bodyPr>
            <a:spAutoFit/>
          </a:bodyPr>
          <a:lstStyle/>
          <a:p>
            <a:pPr>
              <a:spcBef>
                <a:spcPct val="50000"/>
              </a:spcBef>
            </a:pPr>
            <a:r>
              <a:rPr lang="en-US" sz="2400" b="1" dirty="0">
                <a:solidFill>
                  <a:srgbClr val="FFFFCC"/>
                </a:solidFill>
                <a:latin typeface="Candara" pitchFamily="34" charset="0"/>
              </a:rPr>
              <a:t>Guide students in their reading, listening to, or viewing of texts and point out the particular language structures and grammatical features required for the construction of new texts.</a:t>
            </a:r>
            <a:endParaRPr lang="en-AU" sz="2400" b="1" dirty="0">
              <a:solidFill>
                <a:srgbClr val="FFFFCC"/>
              </a:solidFill>
              <a:latin typeface="Candara" pitchFamily="34" charset="0"/>
            </a:endParaRPr>
          </a:p>
        </p:txBody>
      </p:sp>
      <p:sp>
        <p:nvSpPr>
          <p:cNvPr id="53254" name="Rectangle 1030"/>
          <p:cNvSpPr>
            <a:spLocks noGrp="1" noChangeArrowheads="1"/>
          </p:cNvSpPr>
          <p:nvPr>
            <p:ph type="title"/>
          </p:nvPr>
        </p:nvSpPr>
        <p:spPr>
          <a:xfrm>
            <a:off x="0" y="428604"/>
            <a:ext cx="9144000" cy="685800"/>
          </a:xfrm>
        </p:spPr>
        <p:txBody>
          <a:bodyPr>
            <a:noAutofit/>
          </a:bodyPr>
          <a:lstStyle/>
          <a:p>
            <a:r>
              <a:rPr lang="en-US" b="1" dirty="0">
                <a:solidFill>
                  <a:srgbClr val="5C0000"/>
                </a:solidFill>
                <a:latin typeface="Candara" pitchFamily="34" charset="0"/>
              </a:rPr>
              <a:t>Guided Learning / Joint Construction</a:t>
            </a:r>
            <a:endParaRPr lang="en-AU" b="1" dirty="0">
              <a:solidFill>
                <a:srgbClr val="5C0000"/>
              </a:solidFill>
              <a:latin typeface="Candara" pitchFamily="34" charset="0"/>
            </a:endParaRPr>
          </a:p>
        </p:txBody>
      </p:sp>
      <p:pic>
        <p:nvPicPr>
          <p:cNvPr id="53255" name="Picture 1031" descr="BD07591_"/>
          <p:cNvPicPr>
            <a:picLocks noChangeAspect="1" noChangeArrowheads="1"/>
          </p:cNvPicPr>
          <p:nvPr/>
        </p:nvPicPr>
        <p:blipFill>
          <a:blip r:embed="rId2" cstate="print"/>
          <a:srcRect/>
          <a:stretch>
            <a:fillRect/>
          </a:stretch>
        </p:blipFill>
        <p:spPr bwMode="auto">
          <a:xfrm>
            <a:off x="203200" y="4221163"/>
            <a:ext cx="1757363" cy="2212975"/>
          </a:xfrm>
          <a:prstGeom prst="rect">
            <a:avLst/>
          </a:prstGeom>
          <a:noFill/>
        </p:spPr>
      </p:pic>
      <p:sp>
        <p:nvSpPr>
          <p:cNvPr id="53257" name="Text Box 1033"/>
          <p:cNvSpPr txBox="1">
            <a:spLocks noChangeArrowheads="1"/>
          </p:cNvSpPr>
          <p:nvPr/>
        </p:nvSpPr>
        <p:spPr bwMode="auto">
          <a:xfrm>
            <a:off x="2087563" y="2857496"/>
            <a:ext cx="7056437" cy="1938992"/>
          </a:xfrm>
          <a:prstGeom prst="rect">
            <a:avLst/>
          </a:prstGeom>
          <a:noFill/>
          <a:ln w="9525">
            <a:noFill/>
            <a:miter lim="800000"/>
            <a:headEnd/>
            <a:tailEnd/>
          </a:ln>
          <a:effectLst/>
        </p:spPr>
        <p:txBody>
          <a:bodyPr>
            <a:spAutoFit/>
          </a:bodyPr>
          <a:lstStyle/>
          <a:p>
            <a:pPr>
              <a:spcBef>
                <a:spcPct val="50000"/>
              </a:spcBef>
            </a:pPr>
            <a:r>
              <a:rPr lang="en-US" sz="2400" b="1" dirty="0">
                <a:solidFill>
                  <a:srgbClr val="FFFFCC"/>
                </a:solidFill>
                <a:latin typeface="Candara" pitchFamily="34" charset="0"/>
              </a:rPr>
              <a:t>During guiding students build up a new text on the basis of shared experiences and shared knowledge developed during the </a:t>
            </a:r>
            <a:r>
              <a:rPr lang="en-US" sz="2400" b="1" dirty="0" err="1">
                <a:solidFill>
                  <a:srgbClr val="FFFFCC"/>
                </a:solidFill>
                <a:latin typeface="Candara" pitchFamily="34" charset="0"/>
              </a:rPr>
              <a:t>modelled</a:t>
            </a:r>
            <a:r>
              <a:rPr lang="en-US" sz="2400" b="1" dirty="0">
                <a:solidFill>
                  <a:srgbClr val="FFFFCC"/>
                </a:solidFill>
                <a:latin typeface="Candara" pitchFamily="34" charset="0"/>
              </a:rPr>
              <a:t> writing phase. With the support of the teacher, this can be done as a class or in small groups.</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5" name="Rectangle 3"/>
          <p:cNvSpPr>
            <a:spLocks noGrp="1" noChangeArrowheads="1"/>
          </p:cNvSpPr>
          <p:nvPr>
            <p:ph type="body" idx="1"/>
          </p:nvPr>
        </p:nvSpPr>
        <p:spPr>
          <a:xfrm>
            <a:off x="755650" y="1052513"/>
            <a:ext cx="8064500" cy="5257800"/>
          </a:xfrm>
        </p:spPr>
        <p:txBody>
          <a:bodyPr>
            <a:normAutofit lnSpcReduction="10000"/>
          </a:bodyPr>
          <a:lstStyle/>
          <a:p>
            <a:pPr algn="ctr">
              <a:lnSpc>
                <a:spcPct val="80000"/>
              </a:lnSpc>
              <a:spcBef>
                <a:spcPct val="0"/>
              </a:spcBef>
              <a:buFontTx/>
              <a:buNone/>
            </a:pPr>
            <a:endParaRPr lang="en-US" sz="2400" b="1">
              <a:solidFill>
                <a:srgbClr val="FFFFCC"/>
              </a:solidFill>
              <a:latin typeface="Candara" pitchFamily="34" charset="0"/>
            </a:endParaRPr>
          </a:p>
          <a:p>
            <a:pPr>
              <a:lnSpc>
                <a:spcPct val="80000"/>
              </a:lnSpc>
            </a:pPr>
            <a:r>
              <a:rPr lang="en-US" sz="2400" b="1">
                <a:solidFill>
                  <a:srgbClr val="FFFFCC"/>
                </a:solidFill>
                <a:latin typeface="Candara" pitchFamily="34" charset="0"/>
              </a:rPr>
              <a:t>reword the students’ spoken texts, suggest alternatives, model technical or subject specific vocabulary or rework the structure of sentences so that the text is successful and valid for that context/subject;</a:t>
            </a:r>
          </a:p>
          <a:p>
            <a:pPr>
              <a:lnSpc>
                <a:spcPct val="80000"/>
              </a:lnSpc>
              <a:buFontTx/>
              <a:buNone/>
            </a:pPr>
            <a:endParaRPr lang="en-US" sz="2400" b="1">
              <a:solidFill>
                <a:srgbClr val="FFFFCC"/>
              </a:solidFill>
              <a:latin typeface="Candara" pitchFamily="34" charset="0"/>
            </a:endParaRPr>
          </a:p>
          <a:p>
            <a:pPr>
              <a:lnSpc>
                <a:spcPct val="80000"/>
              </a:lnSpc>
            </a:pPr>
            <a:r>
              <a:rPr lang="en-US" sz="2400" b="1">
                <a:solidFill>
                  <a:srgbClr val="FFFFCC"/>
                </a:solidFill>
                <a:latin typeface="Candara" pitchFamily="34" charset="0"/>
              </a:rPr>
              <a:t>design activities that allow students to build their field knowledge, manipulate language features, locate, extract and organise relevant information in a way that is relevant for the purpose of the task;</a:t>
            </a:r>
          </a:p>
          <a:p>
            <a:pPr>
              <a:lnSpc>
                <a:spcPct val="80000"/>
              </a:lnSpc>
              <a:buFontTx/>
              <a:buNone/>
            </a:pPr>
            <a:endParaRPr lang="en-US" sz="2400" b="1">
              <a:solidFill>
                <a:srgbClr val="FFFFCC"/>
              </a:solidFill>
              <a:latin typeface="Candara" pitchFamily="34" charset="0"/>
            </a:endParaRPr>
          </a:p>
          <a:p>
            <a:pPr>
              <a:lnSpc>
                <a:spcPct val="80000"/>
              </a:lnSpc>
            </a:pPr>
            <a:r>
              <a:rPr lang="en-US" sz="2400" b="1">
                <a:solidFill>
                  <a:srgbClr val="FFFFCC"/>
                </a:solidFill>
                <a:latin typeface="Candara" pitchFamily="34" charset="0"/>
              </a:rPr>
              <a:t>collect evidence of achievement and assess student contributions to the development of the text, the questions they ask and the comments they make which demonstrate their understandings and knowledge of subject content and the writing process. </a:t>
            </a:r>
          </a:p>
        </p:txBody>
      </p:sp>
      <p:sp>
        <p:nvSpPr>
          <p:cNvPr id="69636" name="Text Box 4"/>
          <p:cNvSpPr txBox="1">
            <a:spLocks noChangeArrowheads="1"/>
          </p:cNvSpPr>
          <p:nvPr/>
        </p:nvSpPr>
        <p:spPr bwMode="auto">
          <a:xfrm>
            <a:off x="571472" y="642918"/>
            <a:ext cx="8001056" cy="496161"/>
          </a:xfrm>
          <a:prstGeom prst="rect">
            <a:avLst/>
          </a:prstGeom>
          <a:noFill/>
          <a:ln w="9525">
            <a:noFill/>
            <a:miter lim="800000"/>
            <a:headEnd/>
            <a:tailEnd/>
          </a:ln>
          <a:effectLst/>
        </p:spPr>
        <p:txBody>
          <a:bodyPr wrap="square">
            <a:spAutoFit/>
          </a:bodyPr>
          <a:lstStyle/>
          <a:p>
            <a:pPr>
              <a:lnSpc>
                <a:spcPct val="80000"/>
              </a:lnSpc>
              <a:spcBef>
                <a:spcPct val="20000"/>
              </a:spcBef>
              <a:buClr>
                <a:schemeClr val="accent2"/>
              </a:buClr>
              <a:buSzPct val="80000"/>
              <a:buFont typeface="Wingdings" pitchFamily="2" charset="2"/>
              <a:buNone/>
            </a:pPr>
            <a:r>
              <a:rPr lang="en-US" sz="3200" b="1" dirty="0">
                <a:solidFill>
                  <a:srgbClr val="5C0000"/>
                </a:solidFill>
                <a:latin typeface="Candara" pitchFamily="34" charset="0"/>
              </a:rPr>
              <a:t>When guiding </a:t>
            </a:r>
            <a:r>
              <a:rPr lang="en-US" sz="3200" b="1" dirty="0" smtClean="0">
                <a:solidFill>
                  <a:srgbClr val="5C0000"/>
                </a:solidFill>
                <a:latin typeface="Candara" pitchFamily="34" charset="0"/>
              </a:rPr>
              <a:t>teachers could:</a:t>
            </a:r>
            <a:endParaRPr lang="en-US" sz="3200" b="1" dirty="0">
              <a:solidFill>
                <a:srgbClr val="5C0000"/>
              </a:solidFill>
              <a:latin typeface="Candara"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750" name="Rectangle 6"/>
          <p:cNvSpPr>
            <a:spLocks noGrp="1" noChangeArrowheads="1"/>
          </p:cNvSpPr>
          <p:nvPr>
            <p:ph type="title"/>
          </p:nvPr>
        </p:nvSpPr>
        <p:spPr>
          <a:xfrm>
            <a:off x="642910" y="142852"/>
            <a:ext cx="7772400" cy="838200"/>
          </a:xfrm>
        </p:spPr>
        <p:txBody>
          <a:bodyPr/>
          <a:lstStyle/>
          <a:p>
            <a:r>
              <a:rPr lang="en-US" b="1" dirty="0">
                <a:solidFill>
                  <a:srgbClr val="5C0000"/>
                </a:solidFill>
                <a:latin typeface="Candara" pitchFamily="34" charset="0"/>
              </a:rPr>
              <a:t>What is Explicit Teaching?</a:t>
            </a:r>
            <a:endParaRPr lang="en-AU" b="1" dirty="0">
              <a:solidFill>
                <a:srgbClr val="5C0000"/>
              </a:solidFill>
              <a:latin typeface="Candara" pitchFamily="34" charset="0"/>
            </a:endParaRPr>
          </a:p>
        </p:txBody>
      </p:sp>
      <p:sp>
        <p:nvSpPr>
          <p:cNvPr id="31751" name="Rectangle 7"/>
          <p:cNvSpPr>
            <a:spLocks noGrp="1" noChangeArrowheads="1"/>
          </p:cNvSpPr>
          <p:nvPr>
            <p:ph type="body" idx="1"/>
          </p:nvPr>
        </p:nvSpPr>
        <p:spPr>
          <a:xfrm>
            <a:off x="428596" y="1071546"/>
            <a:ext cx="8229600" cy="5472113"/>
          </a:xfrm>
        </p:spPr>
        <p:txBody>
          <a:bodyPr>
            <a:noAutofit/>
          </a:bodyPr>
          <a:lstStyle/>
          <a:p>
            <a:pPr>
              <a:lnSpc>
                <a:spcPct val="80000"/>
              </a:lnSpc>
              <a:buFontTx/>
              <a:buNone/>
            </a:pPr>
            <a:r>
              <a:rPr lang="en-US" sz="2400" b="1" dirty="0">
                <a:solidFill>
                  <a:srgbClr val="FFFFCC"/>
                </a:solidFill>
                <a:latin typeface="+mj-lt"/>
              </a:rPr>
              <a:t>Explicit teaching involves</a:t>
            </a:r>
            <a:r>
              <a:rPr lang="en-US" sz="2400" b="1" dirty="0" smtClean="0">
                <a:solidFill>
                  <a:srgbClr val="FFFFCC"/>
                </a:solidFill>
                <a:latin typeface="+mj-lt"/>
              </a:rPr>
              <a:t>:</a:t>
            </a:r>
            <a:endParaRPr lang="en-US" sz="2400" b="1" dirty="0">
              <a:solidFill>
                <a:srgbClr val="FFFFCC"/>
              </a:solidFill>
              <a:latin typeface="+mj-lt"/>
            </a:endParaRPr>
          </a:p>
          <a:p>
            <a:pPr>
              <a:lnSpc>
                <a:spcPct val="80000"/>
              </a:lnSpc>
            </a:pPr>
            <a:r>
              <a:rPr lang="en-US" sz="2400" b="1" dirty="0">
                <a:solidFill>
                  <a:srgbClr val="FFFFCC"/>
                </a:solidFill>
                <a:latin typeface="+mj-lt"/>
              </a:rPr>
              <a:t>planning for writing opportunities where the </a:t>
            </a:r>
            <a:r>
              <a:rPr lang="en-US" sz="2400" b="1" dirty="0" smtClean="0">
                <a:solidFill>
                  <a:srgbClr val="FFFFCC"/>
                </a:solidFill>
                <a:latin typeface="+mj-lt"/>
              </a:rPr>
              <a:t>purpose and value of the writing </a:t>
            </a:r>
            <a:r>
              <a:rPr lang="en-US" sz="2400" b="1" dirty="0">
                <a:solidFill>
                  <a:srgbClr val="FFFFCC"/>
                </a:solidFill>
                <a:latin typeface="+mj-lt"/>
              </a:rPr>
              <a:t>is </a:t>
            </a:r>
            <a:r>
              <a:rPr lang="en-US" sz="2400" b="1" dirty="0" smtClean="0">
                <a:solidFill>
                  <a:srgbClr val="FFFFCC"/>
                </a:solidFill>
                <a:latin typeface="+mj-lt"/>
              </a:rPr>
              <a:t>well-defined</a:t>
            </a:r>
            <a:endParaRPr lang="en-US" sz="2400" b="1" dirty="0">
              <a:solidFill>
                <a:srgbClr val="FFFFCC"/>
              </a:solidFill>
              <a:latin typeface="+mj-lt"/>
            </a:endParaRPr>
          </a:p>
          <a:p>
            <a:pPr>
              <a:lnSpc>
                <a:spcPct val="80000"/>
              </a:lnSpc>
            </a:pPr>
            <a:r>
              <a:rPr lang="en-US" sz="2400" b="1" dirty="0">
                <a:solidFill>
                  <a:srgbClr val="FFFFCC"/>
                </a:solidFill>
                <a:latin typeface="+mj-lt"/>
              </a:rPr>
              <a:t>explaining to students the purpose, context and value of the task or unit of work, and making links with prior </a:t>
            </a:r>
            <a:r>
              <a:rPr lang="en-US" sz="2400" b="1" dirty="0" smtClean="0">
                <a:solidFill>
                  <a:srgbClr val="FFFFCC"/>
                </a:solidFill>
                <a:latin typeface="+mj-lt"/>
              </a:rPr>
              <a:t>learning</a:t>
            </a:r>
            <a:endParaRPr lang="en-US" sz="2400" b="1" dirty="0">
              <a:solidFill>
                <a:srgbClr val="FFFFCC"/>
              </a:solidFill>
              <a:latin typeface="+mj-lt"/>
            </a:endParaRPr>
          </a:p>
          <a:p>
            <a:pPr>
              <a:lnSpc>
                <a:spcPct val="80000"/>
              </a:lnSpc>
            </a:pPr>
            <a:r>
              <a:rPr lang="en-US" sz="2400" b="1" dirty="0">
                <a:solidFill>
                  <a:srgbClr val="FFFFCC"/>
                </a:solidFill>
                <a:latin typeface="+mj-lt"/>
              </a:rPr>
              <a:t>explaining what the intended outcomes of the task or unit of work </a:t>
            </a:r>
            <a:r>
              <a:rPr lang="en-US" sz="2400" b="1" dirty="0" smtClean="0">
                <a:solidFill>
                  <a:srgbClr val="FFFFCC"/>
                </a:solidFill>
                <a:latin typeface="+mj-lt"/>
              </a:rPr>
              <a:t>are</a:t>
            </a:r>
            <a:endParaRPr lang="en-US" sz="2400" b="1" dirty="0">
              <a:solidFill>
                <a:srgbClr val="FFFFCC"/>
              </a:solidFill>
              <a:latin typeface="+mj-lt"/>
            </a:endParaRPr>
          </a:p>
          <a:p>
            <a:pPr>
              <a:lnSpc>
                <a:spcPct val="80000"/>
              </a:lnSpc>
            </a:pPr>
            <a:r>
              <a:rPr lang="en-US" sz="2400" b="1" dirty="0">
                <a:solidFill>
                  <a:srgbClr val="FFFFCC"/>
                </a:solidFill>
                <a:latin typeface="+mj-lt"/>
              </a:rPr>
              <a:t>presenting and explaining the nature of tasks clearly and </a:t>
            </a:r>
            <a:r>
              <a:rPr lang="en-US" sz="2400" b="1" dirty="0" err="1" smtClean="0">
                <a:solidFill>
                  <a:srgbClr val="FFFFCC"/>
                </a:solidFill>
                <a:latin typeface="+mj-lt"/>
              </a:rPr>
              <a:t>modelling</a:t>
            </a:r>
            <a:r>
              <a:rPr lang="en-US" sz="2400" b="1" dirty="0" smtClean="0">
                <a:solidFill>
                  <a:srgbClr val="FFFFCC"/>
                </a:solidFill>
                <a:latin typeface="+mj-lt"/>
              </a:rPr>
              <a:t> </a:t>
            </a:r>
            <a:r>
              <a:rPr lang="en-US" sz="2400" b="1" dirty="0">
                <a:solidFill>
                  <a:srgbClr val="FFFFCC"/>
                </a:solidFill>
                <a:latin typeface="+mj-lt"/>
              </a:rPr>
              <a:t>processes to be used for their </a:t>
            </a:r>
            <a:r>
              <a:rPr lang="en-US" sz="2400" b="1" dirty="0" smtClean="0">
                <a:solidFill>
                  <a:srgbClr val="FFFFCC"/>
                </a:solidFill>
                <a:latin typeface="+mj-lt"/>
              </a:rPr>
              <a:t>completion</a:t>
            </a:r>
            <a:endParaRPr lang="en-US" sz="2400" b="1" dirty="0">
              <a:solidFill>
                <a:srgbClr val="FFFFCC"/>
              </a:solidFill>
              <a:latin typeface="+mj-lt"/>
            </a:endParaRPr>
          </a:p>
          <a:p>
            <a:pPr>
              <a:lnSpc>
                <a:spcPct val="80000"/>
              </a:lnSpc>
            </a:pPr>
            <a:r>
              <a:rPr lang="en-US" sz="2400" b="1" dirty="0">
                <a:solidFill>
                  <a:srgbClr val="FFFFCC"/>
                </a:solidFill>
                <a:latin typeface="+mj-lt"/>
              </a:rPr>
              <a:t>providing models, demonstrations or examples of what is to be </a:t>
            </a:r>
            <a:r>
              <a:rPr lang="en-US" sz="2400" b="1" dirty="0" smtClean="0">
                <a:solidFill>
                  <a:srgbClr val="FFFFCC"/>
                </a:solidFill>
                <a:latin typeface="+mj-lt"/>
              </a:rPr>
              <a:t>achieved</a:t>
            </a:r>
            <a:endParaRPr lang="en-US" sz="2400" b="1" dirty="0">
              <a:solidFill>
                <a:srgbClr val="FFFFCC"/>
              </a:solidFill>
              <a:latin typeface="+mj-lt"/>
            </a:endParaRPr>
          </a:p>
          <a:p>
            <a:pPr>
              <a:lnSpc>
                <a:spcPct val="80000"/>
              </a:lnSpc>
            </a:pPr>
            <a:r>
              <a:rPr lang="en-US" sz="2400" b="1" dirty="0">
                <a:solidFill>
                  <a:srgbClr val="FFFFCC"/>
                </a:solidFill>
                <a:latin typeface="+mj-lt"/>
              </a:rPr>
              <a:t>ensuring that students are aware of what it is they will be expected to demonstrate and the standard required to show achievement of the task.</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ChangeArrowheads="1"/>
          </p:cNvSpPr>
          <p:nvPr>
            <p:ph type="title"/>
          </p:nvPr>
        </p:nvSpPr>
        <p:spPr>
          <a:xfrm>
            <a:off x="428596" y="428604"/>
            <a:ext cx="7858147" cy="1143000"/>
          </a:xfrm>
        </p:spPr>
        <p:txBody>
          <a:bodyPr>
            <a:noAutofit/>
          </a:bodyPr>
          <a:lstStyle/>
          <a:p>
            <a:r>
              <a:rPr lang="en-US" b="1" dirty="0">
                <a:solidFill>
                  <a:srgbClr val="5C0000"/>
                </a:solidFill>
                <a:latin typeface="Candara" pitchFamily="34" charset="0"/>
              </a:rPr>
              <a:t>Questions to pose as students are developing their texts</a:t>
            </a:r>
          </a:p>
        </p:txBody>
      </p:sp>
      <p:sp>
        <p:nvSpPr>
          <p:cNvPr id="91139" name="Rectangle 3"/>
          <p:cNvSpPr>
            <a:spLocks noGrp="1" noChangeArrowheads="1"/>
          </p:cNvSpPr>
          <p:nvPr>
            <p:ph type="body" idx="1"/>
          </p:nvPr>
        </p:nvSpPr>
        <p:spPr>
          <a:xfrm>
            <a:off x="714348" y="1889125"/>
            <a:ext cx="7632700" cy="4968875"/>
          </a:xfrm>
        </p:spPr>
        <p:txBody>
          <a:bodyPr>
            <a:noAutofit/>
          </a:bodyPr>
          <a:lstStyle/>
          <a:p>
            <a:r>
              <a:rPr lang="en-US" sz="2400" b="1" dirty="0">
                <a:solidFill>
                  <a:srgbClr val="FFFFCC"/>
                </a:solidFill>
                <a:latin typeface="Candara" pitchFamily="34" charset="0"/>
              </a:rPr>
              <a:t>What is our purpose</a:t>
            </a:r>
            <a:r>
              <a:rPr lang="en-US" sz="2400" b="1" dirty="0" smtClean="0">
                <a:solidFill>
                  <a:srgbClr val="FFFFCC"/>
                </a:solidFill>
                <a:latin typeface="Candara" pitchFamily="34" charset="0"/>
              </a:rPr>
              <a:t>?</a:t>
            </a:r>
            <a:endParaRPr lang="en-US" sz="2400" b="1" dirty="0">
              <a:solidFill>
                <a:srgbClr val="FFFFCC"/>
              </a:solidFill>
              <a:latin typeface="Candara" pitchFamily="34" charset="0"/>
            </a:endParaRPr>
          </a:p>
          <a:p>
            <a:r>
              <a:rPr lang="en-US" sz="2400" b="1" dirty="0">
                <a:solidFill>
                  <a:srgbClr val="FFFFCC"/>
                </a:solidFill>
                <a:latin typeface="Candara" pitchFamily="34" charset="0"/>
              </a:rPr>
              <a:t>Who is our audience</a:t>
            </a:r>
            <a:r>
              <a:rPr lang="en-US" sz="2400" b="1" dirty="0" smtClean="0">
                <a:solidFill>
                  <a:srgbClr val="FFFFCC"/>
                </a:solidFill>
                <a:latin typeface="Candara" pitchFamily="34" charset="0"/>
              </a:rPr>
              <a:t>?</a:t>
            </a:r>
            <a:endParaRPr lang="en-US" sz="2400" b="1" dirty="0">
              <a:solidFill>
                <a:srgbClr val="FFFFCC"/>
              </a:solidFill>
              <a:latin typeface="Candara" pitchFamily="34" charset="0"/>
            </a:endParaRPr>
          </a:p>
          <a:p>
            <a:r>
              <a:rPr lang="en-US" sz="2400" b="1" dirty="0">
                <a:solidFill>
                  <a:srgbClr val="FFFFCC"/>
                </a:solidFill>
                <a:latin typeface="Candara" pitchFamily="34" charset="0"/>
              </a:rPr>
              <a:t>How can we best affect or influence our readers</a:t>
            </a:r>
            <a:r>
              <a:rPr lang="en-US" sz="2400" b="1" dirty="0" smtClean="0">
                <a:solidFill>
                  <a:srgbClr val="FFFFCC"/>
                </a:solidFill>
                <a:latin typeface="Candara" pitchFamily="34" charset="0"/>
              </a:rPr>
              <a:t>?</a:t>
            </a:r>
            <a:endParaRPr lang="en-US" sz="2400" b="1" dirty="0">
              <a:solidFill>
                <a:srgbClr val="FFFFCC"/>
              </a:solidFill>
              <a:latin typeface="Candara" pitchFamily="34" charset="0"/>
            </a:endParaRPr>
          </a:p>
          <a:p>
            <a:r>
              <a:rPr lang="en-US" sz="2400" b="1" dirty="0">
                <a:solidFill>
                  <a:srgbClr val="FFFFCC"/>
                </a:solidFill>
                <a:latin typeface="Candara" pitchFamily="34" charset="0"/>
              </a:rPr>
              <a:t>How might we begin this text? What does the reader need to know first</a:t>
            </a:r>
            <a:r>
              <a:rPr lang="en-US" sz="2400" b="1" dirty="0" smtClean="0">
                <a:solidFill>
                  <a:srgbClr val="FFFFCC"/>
                </a:solidFill>
                <a:latin typeface="Candara" pitchFamily="34" charset="0"/>
              </a:rPr>
              <a:t>?</a:t>
            </a:r>
            <a:endParaRPr lang="en-US" sz="2400" b="1" dirty="0">
              <a:solidFill>
                <a:srgbClr val="FFFFCC"/>
              </a:solidFill>
              <a:latin typeface="Candara" pitchFamily="34" charset="0"/>
            </a:endParaRPr>
          </a:p>
          <a:p>
            <a:r>
              <a:rPr lang="en-US" sz="2400" b="1" dirty="0">
                <a:solidFill>
                  <a:srgbClr val="FFFFCC"/>
                </a:solidFill>
                <a:latin typeface="Candara" pitchFamily="34" charset="0"/>
              </a:rPr>
              <a:t>How should we </a:t>
            </a:r>
            <a:r>
              <a:rPr lang="en-US" sz="2400" b="1" dirty="0" err="1">
                <a:solidFill>
                  <a:srgbClr val="FFFFCC"/>
                </a:solidFill>
                <a:latin typeface="Candara" pitchFamily="34" charset="0"/>
              </a:rPr>
              <a:t>organise</a:t>
            </a:r>
            <a:r>
              <a:rPr lang="en-US" sz="2400" b="1" dirty="0">
                <a:solidFill>
                  <a:srgbClr val="FFFFCC"/>
                </a:solidFill>
                <a:latin typeface="Candara" pitchFamily="34" charset="0"/>
              </a:rPr>
              <a:t> the different sections of this text</a:t>
            </a:r>
            <a:r>
              <a:rPr lang="en-US" sz="2400" b="1" dirty="0" smtClean="0">
                <a:solidFill>
                  <a:srgbClr val="FFFFCC"/>
                </a:solidFill>
                <a:latin typeface="Candara" pitchFamily="34" charset="0"/>
              </a:rPr>
              <a:t>?</a:t>
            </a:r>
            <a:endParaRPr lang="en-US" sz="2400" b="1" dirty="0">
              <a:solidFill>
                <a:srgbClr val="FFFFCC"/>
              </a:solidFill>
              <a:latin typeface="Candara" pitchFamily="34" charset="0"/>
            </a:endParaRPr>
          </a:p>
          <a:p>
            <a:r>
              <a:rPr lang="en-US" sz="2400" b="1" dirty="0">
                <a:solidFill>
                  <a:srgbClr val="FFFFCC"/>
                </a:solidFill>
                <a:latin typeface="Candara" pitchFamily="34" charset="0"/>
              </a:rPr>
              <a:t>What should we leave in or take out</a:t>
            </a:r>
            <a:r>
              <a:rPr lang="en-US" sz="2400" b="1" dirty="0" smtClean="0">
                <a:solidFill>
                  <a:srgbClr val="FFFFCC"/>
                </a:solidFill>
                <a:latin typeface="Candara" pitchFamily="34" charset="0"/>
              </a:rPr>
              <a:t>?</a:t>
            </a:r>
            <a:endParaRPr lang="en-US" sz="2400" b="1" dirty="0">
              <a:solidFill>
                <a:srgbClr val="FFFFCC"/>
              </a:solidFill>
              <a:latin typeface="Candara" pitchFamily="34" charset="0"/>
            </a:endParaRPr>
          </a:p>
          <a:p>
            <a:r>
              <a:rPr lang="en-US" sz="2400" b="1" dirty="0">
                <a:solidFill>
                  <a:srgbClr val="FFFFCC"/>
                </a:solidFill>
                <a:latin typeface="Candara" pitchFamily="34" charset="0"/>
              </a:rPr>
              <a:t>How are we going to end the text?</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a:xfrm>
            <a:off x="0" y="500042"/>
            <a:ext cx="9144000" cy="1143000"/>
          </a:xfrm>
        </p:spPr>
        <p:txBody>
          <a:bodyPr>
            <a:noAutofit/>
          </a:bodyPr>
          <a:lstStyle/>
          <a:p>
            <a:r>
              <a:rPr lang="en-US" sz="4300" b="1" dirty="0">
                <a:solidFill>
                  <a:srgbClr val="5C0000"/>
                </a:solidFill>
                <a:latin typeface="Candara" pitchFamily="34" charset="0"/>
              </a:rPr>
              <a:t>Questions to pose when guiding students to look at language features</a:t>
            </a:r>
          </a:p>
        </p:txBody>
      </p:sp>
      <p:sp>
        <p:nvSpPr>
          <p:cNvPr id="92163" name="Rectangle 3"/>
          <p:cNvSpPr>
            <a:spLocks noGrp="1" noChangeArrowheads="1"/>
          </p:cNvSpPr>
          <p:nvPr>
            <p:ph type="body" idx="1"/>
          </p:nvPr>
        </p:nvSpPr>
        <p:spPr>
          <a:xfrm>
            <a:off x="571472" y="1889125"/>
            <a:ext cx="8064500" cy="4968875"/>
          </a:xfrm>
        </p:spPr>
        <p:txBody>
          <a:bodyPr>
            <a:noAutofit/>
          </a:bodyPr>
          <a:lstStyle/>
          <a:p>
            <a:pPr>
              <a:lnSpc>
                <a:spcPct val="90000"/>
              </a:lnSpc>
            </a:pPr>
            <a:r>
              <a:rPr lang="en-US" sz="2400" b="1" dirty="0">
                <a:solidFill>
                  <a:srgbClr val="FFFFCC"/>
                </a:solidFill>
                <a:latin typeface="Candara" pitchFamily="34" charset="0"/>
              </a:rPr>
              <a:t>Can you think of a more effective verb/noun/adjective</a:t>
            </a:r>
            <a:r>
              <a:rPr lang="en-US" sz="2400" b="1" dirty="0" smtClean="0">
                <a:solidFill>
                  <a:srgbClr val="FFFFCC"/>
                </a:solidFill>
                <a:latin typeface="Candara" pitchFamily="34" charset="0"/>
              </a:rPr>
              <a:t>?</a:t>
            </a:r>
            <a:endParaRPr lang="en-US" sz="2400" b="1" dirty="0">
              <a:solidFill>
                <a:srgbClr val="FFFFCC"/>
              </a:solidFill>
              <a:latin typeface="Candara" pitchFamily="34" charset="0"/>
            </a:endParaRPr>
          </a:p>
          <a:p>
            <a:pPr>
              <a:lnSpc>
                <a:spcPct val="90000"/>
              </a:lnSpc>
            </a:pPr>
            <a:r>
              <a:rPr lang="en-US" sz="2400" b="1" dirty="0">
                <a:solidFill>
                  <a:srgbClr val="FFFFCC"/>
                </a:solidFill>
                <a:latin typeface="Candara" pitchFamily="34" charset="0"/>
              </a:rPr>
              <a:t>Do we need to define this technical term</a:t>
            </a:r>
            <a:r>
              <a:rPr lang="en-US" sz="2400" b="1" dirty="0" smtClean="0">
                <a:solidFill>
                  <a:srgbClr val="FFFFCC"/>
                </a:solidFill>
                <a:latin typeface="Candara" pitchFamily="34" charset="0"/>
              </a:rPr>
              <a:t>?</a:t>
            </a:r>
            <a:endParaRPr lang="en-US" sz="2400" b="1" dirty="0">
              <a:solidFill>
                <a:srgbClr val="FFFFCC"/>
              </a:solidFill>
              <a:latin typeface="Candara" pitchFamily="34" charset="0"/>
            </a:endParaRPr>
          </a:p>
          <a:p>
            <a:pPr>
              <a:lnSpc>
                <a:spcPct val="90000"/>
              </a:lnSpc>
            </a:pPr>
            <a:r>
              <a:rPr lang="en-US" sz="2400" b="1" dirty="0">
                <a:solidFill>
                  <a:srgbClr val="FFFFCC"/>
                </a:solidFill>
                <a:latin typeface="Candara" pitchFamily="34" charset="0"/>
              </a:rPr>
              <a:t>What tense should we be using</a:t>
            </a:r>
            <a:r>
              <a:rPr lang="en-US" sz="2400" b="1" dirty="0" smtClean="0">
                <a:solidFill>
                  <a:srgbClr val="FFFFCC"/>
                </a:solidFill>
                <a:latin typeface="Candara" pitchFamily="34" charset="0"/>
              </a:rPr>
              <a:t>?</a:t>
            </a:r>
            <a:endParaRPr lang="en-US" sz="2400" b="1" dirty="0">
              <a:solidFill>
                <a:srgbClr val="FFFFCC"/>
              </a:solidFill>
              <a:latin typeface="Candara" pitchFamily="34" charset="0"/>
            </a:endParaRPr>
          </a:p>
          <a:p>
            <a:pPr>
              <a:lnSpc>
                <a:spcPct val="90000"/>
              </a:lnSpc>
            </a:pPr>
            <a:r>
              <a:rPr lang="en-US" sz="2400" b="1" dirty="0">
                <a:solidFill>
                  <a:srgbClr val="FFFFCC"/>
                </a:solidFill>
                <a:latin typeface="Candara" pitchFamily="34" charset="0"/>
              </a:rPr>
              <a:t>This sentence is a bit clumsy. How can we make it more concise</a:t>
            </a:r>
            <a:r>
              <a:rPr lang="en-US" sz="2400" b="1" dirty="0" smtClean="0">
                <a:solidFill>
                  <a:srgbClr val="FFFFCC"/>
                </a:solidFill>
                <a:latin typeface="Candara" pitchFamily="34" charset="0"/>
              </a:rPr>
              <a:t>?</a:t>
            </a:r>
            <a:endParaRPr lang="en-US" sz="2400" b="1" dirty="0">
              <a:solidFill>
                <a:srgbClr val="FFFFCC"/>
              </a:solidFill>
              <a:latin typeface="Candara" pitchFamily="34" charset="0"/>
            </a:endParaRPr>
          </a:p>
          <a:p>
            <a:pPr>
              <a:lnSpc>
                <a:spcPct val="90000"/>
              </a:lnSpc>
            </a:pPr>
            <a:r>
              <a:rPr lang="en-US" sz="2400" b="1" dirty="0">
                <a:solidFill>
                  <a:srgbClr val="FFFFCC"/>
                </a:solidFill>
                <a:latin typeface="Candara" pitchFamily="34" charset="0"/>
              </a:rPr>
              <a:t>This is how we would say it, but how would we write it</a:t>
            </a:r>
            <a:r>
              <a:rPr lang="en-US" sz="2400" b="1" dirty="0" smtClean="0">
                <a:solidFill>
                  <a:srgbClr val="FFFFCC"/>
                </a:solidFill>
                <a:latin typeface="Candara" pitchFamily="34" charset="0"/>
              </a:rPr>
              <a:t>?</a:t>
            </a:r>
            <a:endParaRPr lang="en-US" sz="2400" b="1" dirty="0">
              <a:solidFill>
                <a:srgbClr val="FFFFCC"/>
              </a:solidFill>
              <a:latin typeface="Candara" pitchFamily="34" charset="0"/>
            </a:endParaRPr>
          </a:p>
          <a:p>
            <a:pPr>
              <a:lnSpc>
                <a:spcPct val="90000"/>
              </a:lnSpc>
            </a:pPr>
            <a:r>
              <a:rPr lang="en-US" sz="2400" b="1" dirty="0">
                <a:solidFill>
                  <a:srgbClr val="FFFFCC"/>
                </a:solidFill>
                <a:latin typeface="Candara" pitchFamily="34" charset="0"/>
              </a:rPr>
              <a:t>Should we combine these two sentences? Should we split this sentence</a:t>
            </a:r>
            <a:r>
              <a:rPr lang="en-US" sz="2400" b="1" dirty="0" smtClean="0">
                <a:solidFill>
                  <a:srgbClr val="FFFFCC"/>
                </a:solidFill>
                <a:latin typeface="Candara" pitchFamily="34" charset="0"/>
              </a:rPr>
              <a:t>?</a:t>
            </a:r>
            <a:endParaRPr lang="en-US" sz="2400" b="1" dirty="0">
              <a:solidFill>
                <a:srgbClr val="FFFFCC"/>
              </a:solidFill>
              <a:latin typeface="Candara" pitchFamily="34" charset="0"/>
            </a:endParaRPr>
          </a:p>
          <a:p>
            <a:pPr>
              <a:lnSpc>
                <a:spcPct val="90000"/>
              </a:lnSpc>
            </a:pPr>
            <a:r>
              <a:rPr lang="en-US" sz="2400" b="1" dirty="0">
                <a:solidFill>
                  <a:srgbClr val="FFFFCC"/>
                </a:solidFill>
                <a:latin typeface="Candara" pitchFamily="34" charset="0"/>
              </a:rPr>
              <a:t>What sort of punctuation do we need here</a:t>
            </a:r>
            <a:r>
              <a:rPr lang="en-US" sz="2400" b="1" dirty="0" smtClean="0">
                <a:solidFill>
                  <a:srgbClr val="FFFFCC"/>
                </a:solidFill>
                <a:latin typeface="Candara" pitchFamily="34" charset="0"/>
              </a:rPr>
              <a:t>?</a:t>
            </a:r>
            <a:endParaRPr lang="en-US" sz="2400" b="1" dirty="0">
              <a:solidFill>
                <a:srgbClr val="FFFFCC"/>
              </a:solidFill>
              <a:latin typeface="Candara" pitchFamily="34" charset="0"/>
            </a:endParaRPr>
          </a:p>
          <a:p>
            <a:pPr>
              <a:lnSpc>
                <a:spcPct val="90000"/>
              </a:lnSpc>
            </a:pPr>
            <a:r>
              <a:rPr lang="en-US" sz="2400" b="1" dirty="0">
                <a:solidFill>
                  <a:srgbClr val="FFFFCC"/>
                </a:solidFill>
                <a:latin typeface="Candara" pitchFamily="34" charset="0"/>
              </a:rPr>
              <a:t>How can we work out the spelling of this word</a:t>
            </a:r>
            <a:r>
              <a:rPr lang="en-US" sz="2400" b="1" dirty="0" smtClean="0">
                <a:solidFill>
                  <a:srgbClr val="FFFFCC"/>
                </a:solidFill>
                <a:latin typeface="Candara" pitchFamily="34" charset="0"/>
              </a:rPr>
              <a:t>?</a:t>
            </a:r>
            <a:endParaRPr lang="en-US" sz="2400" b="1" dirty="0">
              <a:solidFill>
                <a:srgbClr val="FFFFCC"/>
              </a:solidFill>
              <a:latin typeface="Candara" pitchFamily="34"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ChangeArrowheads="1"/>
          </p:cNvSpPr>
          <p:nvPr>
            <p:ph type="title"/>
          </p:nvPr>
        </p:nvSpPr>
        <p:spPr>
          <a:xfrm>
            <a:off x="571472" y="571480"/>
            <a:ext cx="7920037" cy="1143000"/>
          </a:xfrm>
        </p:spPr>
        <p:txBody>
          <a:bodyPr>
            <a:noAutofit/>
          </a:bodyPr>
          <a:lstStyle/>
          <a:p>
            <a:r>
              <a:rPr lang="en-US" b="1" dirty="0">
                <a:solidFill>
                  <a:srgbClr val="5C0000"/>
                </a:solidFill>
                <a:latin typeface="Candara" pitchFamily="34" charset="0"/>
              </a:rPr>
              <a:t>Questions to pose when guiding students in the writing process</a:t>
            </a:r>
          </a:p>
        </p:txBody>
      </p:sp>
      <p:sp>
        <p:nvSpPr>
          <p:cNvPr id="93187" name="Rectangle 3"/>
          <p:cNvSpPr>
            <a:spLocks noGrp="1" noChangeArrowheads="1"/>
          </p:cNvSpPr>
          <p:nvPr>
            <p:ph type="body" idx="1"/>
          </p:nvPr>
        </p:nvSpPr>
        <p:spPr>
          <a:xfrm>
            <a:off x="714348" y="2071678"/>
            <a:ext cx="7772400" cy="4429156"/>
          </a:xfrm>
        </p:spPr>
        <p:txBody>
          <a:bodyPr>
            <a:noAutofit/>
          </a:bodyPr>
          <a:lstStyle/>
          <a:p>
            <a:pPr>
              <a:lnSpc>
                <a:spcPct val="90000"/>
              </a:lnSpc>
            </a:pPr>
            <a:r>
              <a:rPr lang="en-US" sz="2400" b="1" dirty="0">
                <a:solidFill>
                  <a:srgbClr val="FFFFCC"/>
                </a:solidFill>
                <a:latin typeface="Candara" pitchFamily="34" charset="0"/>
              </a:rPr>
              <a:t>Let’s look at the outline we made earlier. Is it still working okay</a:t>
            </a:r>
            <a:r>
              <a:rPr lang="en-US" sz="2400" b="1" dirty="0" smtClean="0">
                <a:solidFill>
                  <a:srgbClr val="FFFFCC"/>
                </a:solidFill>
                <a:latin typeface="Candara" pitchFamily="34" charset="0"/>
              </a:rPr>
              <a:t>?</a:t>
            </a:r>
            <a:endParaRPr lang="en-US" sz="2400" b="1" dirty="0">
              <a:solidFill>
                <a:srgbClr val="FFFFCC"/>
              </a:solidFill>
              <a:latin typeface="Candara" pitchFamily="34" charset="0"/>
            </a:endParaRPr>
          </a:p>
          <a:p>
            <a:pPr>
              <a:lnSpc>
                <a:spcPct val="90000"/>
              </a:lnSpc>
            </a:pPr>
            <a:r>
              <a:rPr lang="en-US" sz="2400" b="1" dirty="0">
                <a:solidFill>
                  <a:srgbClr val="FFFFCC"/>
                </a:solidFill>
                <a:latin typeface="Candara" pitchFamily="34" charset="0"/>
              </a:rPr>
              <a:t>Should we revise, move or delete this section of the text</a:t>
            </a:r>
            <a:r>
              <a:rPr lang="en-US" sz="2400" b="1" dirty="0" smtClean="0">
                <a:solidFill>
                  <a:srgbClr val="FFFFCC"/>
                </a:solidFill>
                <a:latin typeface="Candara" pitchFamily="34" charset="0"/>
              </a:rPr>
              <a:t>?</a:t>
            </a:r>
            <a:endParaRPr lang="en-US" sz="2400" b="1" dirty="0">
              <a:solidFill>
                <a:srgbClr val="FFFFCC"/>
              </a:solidFill>
              <a:latin typeface="Candara" pitchFamily="34" charset="0"/>
            </a:endParaRPr>
          </a:p>
          <a:p>
            <a:pPr>
              <a:lnSpc>
                <a:spcPct val="90000"/>
              </a:lnSpc>
            </a:pPr>
            <a:r>
              <a:rPr lang="en-US" sz="2400" b="1" dirty="0">
                <a:solidFill>
                  <a:srgbClr val="FFFFCC"/>
                </a:solidFill>
                <a:latin typeface="Candara" pitchFamily="34" charset="0"/>
              </a:rPr>
              <a:t>Have we finished or are we just blocked</a:t>
            </a:r>
            <a:r>
              <a:rPr lang="en-US" sz="2400" b="1" dirty="0" smtClean="0">
                <a:solidFill>
                  <a:srgbClr val="FFFFCC"/>
                </a:solidFill>
                <a:latin typeface="Candara" pitchFamily="34" charset="0"/>
              </a:rPr>
              <a:t>?</a:t>
            </a:r>
          </a:p>
          <a:p>
            <a:pPr>
              <a:lnSpc>
                <a:spcPct val="90000"/>
              </a:lnSpc>
              <a:buNone/>
            </a:pPr>
            <a:endParaRPr lang="en-US" sz="2400" b="1" dirty="0">
              <a:solidFill>
                <a:srgbClr val="FFFFCC"/>
              </a:solidFill>
              <a:latin typeface="Candara" pitchFamily="34" charset="0"/>
            </a:endParaRPr>
          </a:p>
          <a:p>
            <a:pPr>
              <a:lnSpc>
                <a:spcPct val="90000"/>
              </a:lnSpc>
              <a:buFontTx/>
              <a:buNone/>
            </a:pPr>
            <a:r>
              <a:rPr lang="en-US" sz="2400" b="1" dirty="0">
                <a:solidFill>
                  <a:srgbClr val="FFFFCC"/>
                </a:solidFill>
                <a:latin typeface="Candara" pitchFamily="34" charset="0"/>
              </a:rPr>
              <a:t>By jointly composing texts, students will develop an understanding of how spoken language differs from written language. This would be demonstrated by teachers as they mould students’ verbal contributions into the language of the written mode.</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a:xfrm>
            <a:off x="285720" y="357166"/>
            <a:ext cx="8496300" cy="1143000"/>
          </a:xfrm>
        </p:spPr>
        <p:txBody>
          <a:bodyPr>
            <a:noAutofit/>
          </a:bodyPr>
          <a:lstStyle/>
          <a:p>
            <a:r>
              <a:rPr lang="en-US" b="1" dirty="0">
                <a:solidFill>
                  <a:srgbClr val="5C0000"/>
                </a:solidFill>
                <a:latin typeface="Candara" pitchFamily="34" charset="0"/>
              </a:rPr>
              <a:t>Examples of Teaching Strategies for Guided Learning</a:t>
            </a:r>
          </a:p>
        </p:txBody>
      </p:sp>
      <p:sp>
        <p:nvSpPr>
          <p:cNvPr id="70660" name="Rectangle 4"/>
          <p:cNvSpPr>
            <a:spLocks noGrp="1" noChangeArrowheads="1"/>
          </p:cNvSpPr>
          <p:nvPr>
            <p:ph type="body" idx="1"/>
          </p:nvPr>
        </p:nvSpPr>
        <p:spPr>
          <a:xfrm>
            <a:off x="357158" y="1785926"/>
            <a:ext cx="8353425" cy="4616450"/>
          </a:xfrm>
        </p:spPr>
        <p:txBody>
          <a:bodyPr>
            <a:noAutofit/>
          </a:bodyPr>
          <a:lstStyle/>
          <a:p>
            <a:pPr>
              <a:lnSpc>
                <a:spcPct val="80000"/>
              </a:lnSpc>
            </a:pPr>
            <a:r>
              <a:rPr lang="en-US" sz="2400" b="1" dirty="0">
                <a:solidFill>
                  <a:srgbClr val="FFFFCC"/>
                </a:solidFill>
                <a:latin typeface="Candara" pitchFamily="34" charset="0"/>
              </a:rPr>
              <a:t>Record in random order ideas on the topic as suggested by the students. Ask the students how they might </a:t>
            </a:r>
            <a:r>
              <a:rPr lang="en-US" sz="2400" b="1" dirty="0" err="1">
                <a:solidFill>
                  <a:srgbClr val="FFFFCC"/>
                </a:solidFill>
                <a:latin typeface="Candara" pitchFamily="34" charset="0"/>
              </a:rPr>
              <a:t>organise</a:t>
            </a:r>
            <a:r>
              <a:rPr lang="en-US" sz="2400" b="1" dirty="0">
                <a:solidFill>
                  <a:srgbClr val="FFFFCC"/>
                </a:solidFill>
                <a:latin typeface="Candara" pitchFamily="34" charset="0"/>
              </a:rPr>
              <a:t> these ideas by referring to the </a:t>
            </a:r>
            <a:r>
              <a:rPr lang="en-US" sz="2400" b="1" dirty="0" smtClean="0">
                <a:solidFill>
                  <a:srgbClr val="FFFFCC"/>
                </a:solidFill>
                <a:latin typeface="Candara" pitchFamily="34" charset="0"/>
              </a:rPr>
              <a:t>modeled </a:t>
            </a:r>
            <a:r>
              <a:rPr lang="en-US" sz="2400" b="1" dirty="0">
                <a:solidFill>
                  <a:srgbClr val="FFFFCC"/>
                </a:solidFill>
                <a:latin typeface="Candara" pitchFamily="34" charset="0"/>
              </a:rPr>
              <a:t>texts</a:t>
            </a:r>
            <a:r>
              <a:rPr lang="en-US" sz="2400" b="1" dirty="0" smtClean="0">
                <a:solidFill>
                  <a:srgbClr val="FFFFCC"/>
                </a:solidFill>
                <a:latin typeface="Candara" pitchFamily="34" charset="0"/>
              </a:rPr>
              <a:t>.</a:t>
            </a:r>
            <a:endParaRPr lang="en-US" sz="2400" b="1" dirty="0">
              <a:solidFill>
                <a:srgbClr val="FFFFCC"/>
              </a:solidFill>
              <a:latin typeface="Candara" pitchFamily="34" charset="0"/>
            </a:endParaRPr>
          </a:p>
          <a:p>
            <a:pPr>
              <a:lnSpc>
                <a:spcPct val="80000"/>
              </a:lnSpc>
            </a:pPr>
            <a:r>
              <a:rPr lang="en-US" sz="2400" b="1" dirty="0">
                <a:solidFill>
                  <a:srgbClr val="FFFFCC"/>
                </a:solidFill>
                <a:latin typeface="Candara" pitchFamily="34" charset="0"/>
              </a:rPr>
              <a:t>Scribe on an overhead or </a:t>
            </a:r>
            <a:r>
              <a:rPr lang="en-US" sz="2400" b="1" dirty="0" smtClean="0">
                <a:solidFill>
                  <a:srgbClr val="FFFFCC"/>
                </a:solidFill>
                <a:latin typeface="Candara" pitchFamily="34" charset="0"/>
              </a:rPr>
              <a:t>IWB modeling </a:t>
            </a:r>
            <a:r>
              <a:rPr lang="en-US" sz="2400" b="1" dirty="0">
                <a:solidFill>
                  <a:srgbClr val="FFFFCC"/>
                </a:solidFill>
                <a:latin typeface="Candara" pitchFamily="34" charset="0"/>
              </a:rPr>
              <a:t>the language choices effective writers make</a:t>
            </a:r>
            <a:r>
              <a:rPr lang="en-US" sz="2400" b="1" dirty="0" smtClean="0">
                <a:solidFill>
                  <a:srgbClr val="FFFFCC"/>
                </a:solidFill>
                <a:latin typeface="Candara" pitchFamily="34" charset="0"/>
              </a:rPr>
              <a:t>.</a:t>
            </a:r>
            <a:endParaRPr lang="en-US" sz="2400" b="1" dirty="0">
              <a:solidFill>
                <a:srgbClr val="FFFFCC"/>
              </a:solidFill>
              <a:latin typeface="Candara" pitchFamily="34" charset="0"/>
            </a:endParaRPr>
          </a:p>
          <a:p>
            <a:pPr>
              <a:lnSpc>
                <a:spcPct val="80000"/>
              </a:lnSpc>
            </a:pPr>
            <a:r>
              <a:rPr lang="en-US" sz="2400" b="1" dirty="0">
                <a:solidFill>
                  <a:srgbClr val="FFFFCC"/>
                </a:solidFill>
                <a:latin typeface="Candara" pitchFamily="34" charset="0"/>
              </a:rPr>
              <a:t>Teachers may have to reword the students’ spoken texts, suggest alternatives, model technical or subject-specific vocabulary or rework the structure of sentences so that the text is successful</a:t>
            </a:r>
            <a:r>
              <a:rPr lang="en-US" sz="2400" b="1" dirty="0" smtClean="0">
                <a:solidFill>
                  <a:srgbClr val="FFFFCC"/>
                </a:solidFill>
                <a:latin typeface="Candara" pitchFamily="34" charset="0"/>
              </a:rPr>
              <a:t>.</a:t>
            </a:r>
            <a:endParaRPr lang="en-US" sz="2400" b="1" dirty="0">
              <a:solidFill>
                <a:srgbClr val="FFFFCC"/>
              </a:solidFill>
              <a:latin typeface="Candara" pitchFamily="34" charset="0"/>
            </a:endParaRPr>
          </a:p>
          <a:p>
            <a:pPr>
              <a:lnSpc>
                <a:spcPct val="80000"/>
              </a:lnSpc>
            </a:pPr>
            <a:r>
              <a:rPr lang="en-US" sz="2400" b="1" dirty="0">
                <a:solidFill>
                  <a:srgbClr val="FFFFCC"/>
                </a:solidFill>
                <a:latin typeface="Candara" pitchFamily="34" charset="0"/>
              </a:rPr>
              <a:t>Allow students to write opening section of a text in pairs, share these as a whole class and discuss which were most effective and why. </a:t>
            </a:r>
          </a:p>
          <a:p>
            <a:pPr>
              <a:lnSpc>
                <a:spcPct val="80000"/>
              </a:lnSpc>
            </a:pPr>
            <a:r>
              <a:rPr lang="en-US" sz="2400" b="1" dirty="0">
                <a:solidFill>
                  <a:srgbClr val="FFFFCC"/>
                </a:solidFill>
                <a:latin typeface="Candara" pitchFamily="34" charset="0"/>
              </a:rPr>
              <a:t>Use </a:t>
            </a:r>
            <a:r>
              <a:rPr lang="en-US" sz="2400" b="1" dirty="0" err="1">
                <a:solidFill>
                  <a:srgbClr val="FFFFCC"/>
                </a:solidFill>
                <a:latin typeface="Candara" pitchFamily="34" charset="0"/>
              </a:rPr>
              <a:t>proformas</a:t>
            </a:r>
            <a:r>
              <a:rPr lang="en-US" sz="2400" b="1" dirty="0">
                <a:solidFill>
                  <a:srgbClr val="FFFFCC"/>
                </a:solidFill>
                <a:latin typeface="Candara" pitchFamily="34" charset="0"/>
              </a:rPr>
              <a:t>/scaffolds as guides to </a:t>
            </a:r>
            <a:r>
              <a:rPr lang="en-US" sz="2400" b="1" dirty="0" err="1">
                <a:solidFill>
                  <a:srgbClr val="FFFFCC"/>
                </a:solidFill>
                <a:latin typeface="Candara" pitchFamily="34" charset="0"/>
              </a:rPr>
              <a:t>organise</a:t>
            </a:r>
            <a:r>
              <a:rPr lang="en-US" sz="2400" b="1" dirty="0">
                <a:solidFill>
                  <a:srgbClr val="FFFFCC"/>
                </a:solidFill>
                <a:latin typeface="Candara" pitchFamily="34" charset="0"/>
              </a:rPr>
              <a:t> their information  and structure their writing.</a:t>
            </a:r>
            <a:endParaRPr lang="en-US" sz="2400" b="1" dirty="0">
              <a:latin typeface="Candara" pitchFamily="34"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1" name="Rectangle 3"/>
          <p:cNvSpPr>
            <a:spLocks noGrp="1" noChangeArrowheads="1"/>
          </p:cNvSpPr>
          <p:nvPr>
            <p:ph type="body" idx="1"/>
          </p:nvPr>
        </p:nvSpPr>
        <p:spPr>
          <a:xfrm>
            <a:off x="428596" y="285728"/>
            <a:ext cx="8353425" cy="3671887"/>
          </a:xfrm>
        </p:spPr>
        <p:txBody>
          <a:bodyPr>
            <a:noAutofit/>
          </a:bodyPr>
          <a:lstStyle/>
          <a:p>
            <a:pPr>
              <a:lnSpc>
                <a:spcPct val="90000"/>
              </a:lnSpc>
            </a:pPr>
            <a:r>
              <a:rPr lang="en-US" sz="2400" b="1" dirty="0" smtClean="0">
                <a:solidFill>
                  <a:srgbClr val="FFFFCC"/>
                </a:solidFill>
                <a:latin typeface="Candara" pitchFamily="34" charset="0"/>
              </a:rPr>
              <a:t>Use </a:t>
            </a:r>
            <a:r>
              <a:rPr lang="en-US" sz="2400" b="1" dirty="0">
                <a:solidFill>
                  <a:srgbClr val="FFFFCC"/>
                </a:solidFill>
                <a:latin typeface="Candara" pitchFamily="34" charset="0"/>
              </a:rPr>
              <a:t>graphic </a:t>
            </a:r>
            <a:r>
              <a:rPr lang="en-US" sz="2400" b="1" dirty="0" err="1">
                <a:solidFill>
                  <a:srgbClr val="FFFFCC"/>
                </a:solidFill>
                <a:latin typeface="Candara" pitchFamily="34" charset="0"/>
              </a:rPr>
              <a:t>organisers</a:t>
            </a:r>
            <a:r>
              <a:rPr lang="en-US" sz="2400" b="1" dirty="0">
                <a:solidFill>
                  <a:srgbClr val="FFFFCC"/>
                </a:solidFill>
                <a:latin typeface="Candara" pitchFamily="34" charset="0"/>
              </a:rPr>
              <a:t> such as </a:t>
            </a:r>
            <a:endParaRPr lang="en-US" sz="2400" b="1" dirty="0" smtClean="0">
              <a:solidFill>
                <a:srgbClr val="FFFFCC"/>
              </a:solidFill>
              <a:latin typeface="Candara" pitchFamily="34" charset="0"/>
            </a:endParaRPr>
          </a:p>
          <a:p>
            <a:pPr marL="1254125" indent="-354013">
              <a:lnSpc>
                <a:spcPct val="90000"/>
              </a:lnSpc>
              <a:tabLst>
                <a:tab pos="176213" algn="l"/>
              </a:tabLst>
            </a:pPr>
            <a:r>
              <a:rPr lang="en-US" sz="2400" b="1" dirty="0" smtClean="0">
                <a:solidFill>
                  <a:srgbClr val="FFFFCC"/>
                </a:solidFill>
                <a:latin typeface="Candara" pitchFamily="34" charset="0"/>
              </a:rPr>
              <a:t>‘</a:t>
            </a:r>
            <a:r>
              <a:rPr lang="en-US" sz="2400" b="1" dirty="0">
                <a:solidFill>
                  <a:srgbClr val="FFFFCC"/>
                </a:solidFill>
                <a:latin typeface="Candara" pitchFamily="34" charset="0"/>
              </a:rPr>
              <a:t>for and against charts</a:t>
            </a:r>
            <a:r>
              <a:rPr lang="en-US" sz="2400" b="1" dirty="0" smtClean="0">
                <a:solidFill>
                  <a:srgbClr val="FFFFCC"/>
                </a:solidFill>
                <a:latin typeface="Candara" pitchFamily="34" charset="0"/>
              </a:rPr>
              <a:t>’ (for discussions), </a:t>
            </a:r>
          </a:p>
          <a:p>
            <a:pPr marL="1254125" indent="-354013">
              <a:lnSpc>
                <a:spcPct val="90000"/>
              </a:lnSpc>
              <a:tabLst>
                <a:tab pos="176213" algn="l"/>
              </a:tabLst>
            </a:pPr>
            <a:r>
              <a:rPr lang="en-US" sz="2400" b="1" dirty="0" err="1" smtClean="0">
                <a:solidFill>
                  <a:srgbClr val="FFFFCC"/>
                </a:solidFill>
                <a:latin typeface="Candara" pitchFamily="34" charset="0"/>
              </a:rPr>
              <a:t>mindmaps</a:t>
            </a:r>
            <a:r>
              <a:rPr lang="en-US" sz="2400" b="1" dirty="0" smtClean="0">
                <a:solidFill>
                  <a:srgbClr val="FFFFCC"/>
                </a:solidFill>
                <a:latin typeface="Candara" pitchFamily="34" charset="0"/>
              </a:rPr>
              <a:t> (for information reports), </a:t>
            </a:r>
          </a:p>
          <a:p>
            <a:pPr marL="1254125" indent="-354013">
              <a:lnSpc>
                <a:spcPct val="90000"/>
              </a:lnSpc>
              <a:tabLst>
                <a:tab pos="176213" algn="l"/>
              </a:tabLst>
            </a:pPr>
            <a:r>
              <a:rPr lang="en-US" sz="2400" b="1" dirty="0" smtClean="0">
                <a:solidFill>
                  <a:srgbClr val="FFFFCC"/>
                </a:solidFill>
                <a:latin typeface="Candara" pitchFamily="34" charset="0"/>
              </a:rPr>
              <a:t>flowcharts  (for explanations) and </a:t>
            </a:r>
          </a:p>
          <a:p>
            <a:pPr marL="1254125" indent="-354013">
              <a:lnSpc>
                <a:spcPct val="90000"/>
              </a:lnSpc>
              <a:tabLst>
                <a:tab pos="176213" algn="l"/>
              </a:tabLst>
            </a:pPr>
            <a:r>
              <a:rPr lang="en-US" sz="2400" b="1" dirty="0" smtClean="0">
                <a:solidFill>
                  <a:srgbClr val="FFFFCC"/>
                </a:solidFill>
                <a:latin typeface="Candara" pitchFamily="34" charset="0"/>
              </a:rPr>
              <a:t>timelines (for recounts)</a:t>
            </a:r>
            <a:endParaRPr lang="en-US" sz="2400" b="1" dirty="0">
              <a:solidFill>
                <a:srgbClr val="FFFFCC"/>
              </a:solidFill>
              <a:latin typeface="Candara" pitchFamily="34" charset="0"/>
            </a:endParaRPr>
          </a:p>
          <a:p>
            <a:pPr>
              <a:lnSpc>
                <a:spcPct val="90000"/>
              </a:lnSpc>
            </a:pPr>
            <a:r>
              <a:rPr lang="en-US" sz="2400" b="1" dirty="0">
                <a:solidFill>
                  <a:srgbClr val="FFFFCC"/>
                </a:solidFill>
                <a:latin typeface="Candara" pitchFamily="34" charset="0"/>
              </a:rPr>
              <a:t>Draw and label visuals to support </a:t>
            </a:r>
            <a:r>
              <a:rPr lang="en-US" sz="2400" b="1" dirty="0" err="1">
                <a:solidFill>
                  <a:srgbClr val="FFFFCC"/>
                </a:solidFill>
                <a:latin typeface="Candara" pitchFamily="34" charset="0"/>
              </a:rPr>
              <a:t>organisation</a:t>
            </a:r>
            <a:r>
              <a:rPr lang="en-US" sz="2400" b="1" dirty="0">
                <a:solidFill>
                  <a:srgbClr val="FFFFCC"/>
                </a:solidFill>
                <a:latin typeface="Candara" pitchFamily="34" charset="0"/>
              </a:rPr>
              <a:t> of information </a:t>
            </a:r>
            <a:r>
              <a:rPr lang="en-US" sz="2400" b="1" dirty="0" err="1">
                <a:solidFill>
                  <a:srgbClr val="FFFFCC"/>
                </a:solidFill>
                <a:latin typeface="Candara" pitchFamily="34" charset="0"/>
              </a:rPr>
              <a:t>eg</a:t>
            </a:r>
            <a:r>
              <a:rPr lang="en-US" sz="2400" b="1" dirty="0">
                <a:solidFill>
                  <a:srgbClr val="FFFFCC"/>
                </a:solidFill>
                <a:latin typeface="Candara" pitchFamily="34" charset="0"/>
              </a:rPr>
              <a:t> flow charts for explanation; structured overviews for reports; timelines for recount</a:t>
            </a:r>
            <a:r>
              <a:rPr lang="en-US" sz="2400" b="1" dirty="0" smtClean="0">
                <a:solidFill>
                  <a:srgbClr val="FFFFCC"/>
                </a:solidFill>
                <a:latin typeface="Candara" pitchFamily="34" charset="0"/>
              </a:rPr>
              <a:t>.</a:t>
            </a:r>
            <a:endParaRPr lang="en-US" sz="2400" b="1" dirty="0">
              <a:solidFill>
                <a:srgbClr val="FFFFCC"/>
              </a:solidFill>
              <a:latin typeface="Candara" pitchFamily="34" charset="0"/>
            </a:endParaRPr>
          </a:p>
        </p:txBody>
      </p:sp>
      <p:pic>
        <p:nvPicPr>
          <p:cNvPr id="68613" name="Picture 5" descr="PE06639_"/>
          <p:cNvPicPr>
            <a:picLocks noChangeAspect="1" noChangeArrowheads="1"/>
          </p:cNvPicPr>
          <p:nvPr/>
        </p:nvPicPr>
        <p:blipFill>
          <a:blip r:embed="rId2" cstate="print"/>
          <a:srcRect/>
          <a:stretch>
            <a:fillRect/>
          </a:stretch>
        </p:blipFill>
        <p:spPr bwMode="auto">
          <a:xfrm>
            <a:off x="755650" y="4357694"/>
            <a:ext cx="2002915" cy="2317744"/>
          </a:xfrm>
          <a:prstGeom prst="rect">
            <a:avLst/>
          </a:prstGeom>
          <a:noFill/>
        </p:spPr>
      </p:pic>
      <p:pic>
        <p:nvPicPr>
          <p:cNvPr id="68614" name="Picture 6" descr="PE02282_"/>
          <p:cNvPicPr>
            <a:picLocks noChangeAspect="1" noChangeArrowheads="1"/>
          </p:cNvPicPr>
          <p:nvPr/>
        </p:nvPicPr>
        <p:blipFill>
          <a:blip r:embed="rId3" cstate="print"/>
          <a:srcRect/>
          <a:stretch>
            <a:fillRect/>
          </a:stretch>
        </p:blipFill>
        <p:spPr bwMode="auto">
          <a:xfrm>
            <a:off x="3500430" y="4286256"/>
            <a:ext cx="2282825" cy="2382837"/>
          </a:xfrm>
          <a:prstGeom prst="rect">
            <a:avLst/>
          </a:prstGeom>
          <a:noFill/>
        </p:spPr>
      </p:pic>
      <p:pic>
        <p:nvPicPr>
          <p:cNvPr id="68615" name="Picture 7" descr="MCj01495890000[1]"/>
          <p:cNvPicPr>
            <a:picLocks noChangeAspect="1" noChangeArrowheads="1"/>
          </p:cNvPicPr>
          <p:nvPr/>
        </p:nvPicPr>
        <p:blipFill>
          <a:blip r:embed="rId4" cstate="print"/>
          <a:srcRect/>
          <a:stretch>
            <a:fillRect/>
          </a:stretch>
        </p:blipFill>
        <p:spPr bwMode="auto">
          <a:xfrm>
            <a:off x="6588125" y="4365625"/>
            <a:ext cx="2082800" cy="2103438"/>
          </a:xfrm>
          <a:prstGeom prst="rect">
            <a:avLst/>
          </a:prstGeom>
          <a:noFill/>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a:xfrm>
            <a:off x="428597" y="500042"/>
            <a:ext cx="8072494" cy="3671887"/>
          </a:xfrm>
          <a:prstGeom prst="rect">
            <a:avLst/>
          </a:prstGeom>
        </p:spPr>
        <p:txBody>
          <a:bodyPr vert="horz" lIns="91440" tIns="45720" rIns="91440" bIns="45720" rtlCol="0">
            <a:noAutofit/>
          </a:bodyPr>
          <a:lstStyle/>
          <a:p>
            <a:pPr marL="342900" indent="-342900">
              <a:lnSpc>
                <a:spcPct val="90000"/>
              </a:lnSpc>
              <a:spcBef>
                <a:spcPts val="1500"/>
              </a:spcBef>
              <a:buBlip>
                <a:blip r:embed="rId2"/>
              </a:buBlip>
            </a:pPr>
            <a:r>
              <a:rPr lang="en-US" sz="2400" b="1" dirty="0" smtClean="0">
                <a:solidFill>
                  <a:srgbClr val="FFFFCC"/>
                </a:solidFill>
                <a:latin typeface="Candara" pitchFamily="34" charset="0"/>
              </a:rPr>
              <a:t>Cloze passage. Cloze passages should focus on a particular aspect of writing </a:t>
            </a:r>
            <a:r>
              <a:rPr lang="en-US" sz="2400" b="1" dirty="0" err="1" smtClean="0">
                <a:solidFill>
                  <a:srgbClr val="FFFFCC"/>
                </a:solidFill>
                <a:latin typeface="Candara" pitchFamily="34" charset="0"/>
              </a:rPr>
              <a:t>eg</a:t>
            </a:r>
            <a:r>
              <a:rPr lang="en-US" sz="2400" b="1" dirty="0" smtClean="0">
                <a:solidFill>
                  <a:srgbClr val="FFFFCC"/>
                </a:solidFill>
                <a:latin typeface="Candara" pitchFamily="34" charset="0"/>
              </a:rPr>
              <a:t> adjectives, adverbial phrases, temporal devices, conjunctions, connectives, modality, pronouns, etc</a:t>
            </a:r>
          </a:p>
          <a:p>
            <a:pPr marL="342900" indent="-342900">
              <a:lnSpc>
                <a:spcPct val="90000"/>
              </a:lnSpc>
              <a:spcBef>
                <a:spcPts val="1500"/>
              </a:spcBef>
              <a:buBlip>
                <a:blip r:embed="rId2"/>
              </a:buBlip>
            </a:pPr>
            <a:r>
              <a:rPr lang="en-US" sz="2400" b="1" dirty="0" smtClean="0">
                <a:solidFill>
                  <a:srgbClr val="FFFFCC"/>
                </a:solidFill>
                <a:latin typeface="Candara" pitchFamily="34" charset="0"/>
              </a:rPr>
              <a:t>Skeleton writing / expanding ideas in sentences.</a:t>
            </a:r>
          </a:p>
          <a:p>
            <a:pPr marL="342900" marR="0" lvl="0" indent="-342900" algn="l" defTabSz="914400" rtl="0" eaLnBrk="1" fontAlgn="auto" latinLnBrk="0" hangingPunct="1">
              <a:lnSpc>
                <a:spcPct val="90000"/>
              </a:lnSpc>
              <a:spcBef>
                <a:spcPts val="1500"/>
              </a:spcBef>
              <a:spcAft>
                <a:spcPts val="0"/>
              </a:spcAft>
              <a:buClrTx/>
              <a:buSzTx/>
              <a:buFontTx/>
              <a:buBlip>
                <a:blip r:embed="rId2"/>
              </a:buBlip>
              <a:tabLst/>
              <a:defRPr/>
            </a:pPr>
            <a:r>
              <a:rPr lang="en-US" sz="2400" b="1" dirty="0" smtClean="0">
                <a:solidFill>
                  <a:srgbClr val="FFFFCC"/>
                </a:solidFill>
                <a:latin typeface="Candara" pitchFamily="34" charset="0"/>
              </a:rPr>
              <a:t>Teacher provides the topic sentence for each paragraph and students complete each paragraph.</a:t>
            </a:r>
          </a:p>
          <a:p>
            <a:pPr marL="342900" marR="0" lvl="0" indent="-342900" algn="l" defTabSz="914400" rtl="0" eaLnBrk="1" fontAlgn="auto" latinLnBrk="0" hangingPunct="1">
              <a:lnSpc>
                <a:spcPct val="90000"/>
              </a:lnSpc>
              <a:spcBef>
                <a:spcPts val="1500"/>
              </a:spcBef>
              <a:spcAft>
                <a:spcPts val="0"/>
              </a:spcAft>
              <a:buClrTx/>
              <a:buSzTx/>
              <a:buFontTx/>
              <a:buBlip>
                <a:blip r:embed="rId2"/>
              </a:buBlip>
              <a:tabLst/>
              <a:defRPr/>
            </a:pPr>
            <a:r>
              <a:rPr kumimoji="0" lang="en-US" sz="2400" b="1" i="0" u="none" strike="noStrike" kern="1200" cap="none" spc="0" normalizeH="0" baseline="0" noProof="0" dirty="0" smtClean="0">
                <a:ln>
                  <a:noFill/>
                </a:ln>
                <a:solidFill>
                  <a:srgbClr val="FFFFCC"/>
                </a:solidFill>
                <a:effectLst/>
                <a:uLnTx/>
                <a:uFillTx/>
                <a:latin typeface="Candara" pitchFamily="34" charset="0"/>
                <a:ea typeface="+mn-ea"/>
                <a:cs typeface="+mn-cs"/>
              </a:rPr>
              <a:t>Teacher</a:t>
            </a:r>
            <a:r>
              <a:rPr kumimoji="0" lang="en-US" sz="2400" b="1" i="0" u="none" strike="noStrike" kern="1200" cap="none" spc="0" normalizeH="0" noProof="0" dirty="0" smtClean="0">
                <a:ln>
                  <a:noFill/>
                </a:ln>
                <a:solidFill>
                  <a:srgbClr val="FFFFCC"/>
                </a:solidFill>
                <a:effectLst/>
                <a:uLnTx/>
                <a:uFillTx/>
                <a:latin typeface="Candara" pitchFamily="34" charset="0"/>
                <a:ea typeface="+mn-ea"/>
                <a:cs typeface="+mn-cs"/>
              </a:rPr>
              <a:t> provides a main idea of a sentence which students are required to elaborate.  The teacher may provide a trigger word for the elaboration. </a:t>
            </a:r>
            <a:r>
              <a:rPr lang="en-US" sz="2400" b="1" dirty="0" smtClean="0">
                <a:solidFill>
                  <a:srgbClr val="FFFFCC"/>
                </a:solidFill>
                <a:latin typeface="Candara" pitchFamily="34" charset="0"/>
              </a:rPr>
              <a:t>			        </a:t>
            </a:r>
            <a:r>
              <a:rPr kumimoji="0" lang="en-US" sz="2400" b="1" i="0" u="none" strike="noStrike" kern="1200" cap="none" spc="0" normalizeH="0" noProof="0" dirty="0" err="1" smtClean="0">
                <a:ln>
                  <a:noFill/>
                </a:ln>
                <a:solidFill>
                  <a:srgbClr val="FFFFCC"/>
                </a:solidFill>
                <a:effectLst/>
                <a:uLnTx/>
                <a:uFillTx/>
                <a:latin typeface="Candara" pitchFamily="34" charset="0"/>
                <a:ea typeface="+mn-ea"/>
                <a:cs typeface="+mn-cs"/>
              </a:rPr>
              <a:t>eg</a:t>
            </a:r>
            <a:r>
              <a:rPr kumimoji="0" lang="en-US" sz="2400" b="1" i="0" u="none" strike="noStrike" kern="1200" cap="none" spc="0" normalizeH="0" noProof="0" dirty="0" smtClean="0">
                <a:ln>
                  <a:noFill/>
                </a:ln>
                <a:solidFill>
                  <a:srgbClr val="FFFFCC"/>
                </a:solidFill>
                <a:effectLst/>
                <a:uLnTx/>
                <a:uFillTx/>
                <a:latin typeface="Candara" pitchFamily="34" charset="0"/>
                <a:ea typeface="+mn-ea"/>
                <a:cs typeface="+mn-cs"/>
              </a:rPr>
              <a:t>       Earthquakes occur </a:t>
            </a:r>
            <a:r>
              <a:rPr kumimoji="0" lang="en-US" sz="2400" b="1" i="1" u="none" strike="noStrike" kern="1200" cap="none" spc="0" normalizeH="0" noProof="0" dirty="0" smtClean="0">
                <a:ln>
                  <a:noFill/>
                </a:ln>
                <a:solidFill>
                  <a:srgbClr val="FFFFCC"/>
                </a:solidFill>
                <a:effectLst/>
                <a:uLnTx/>
                <a:uFillTx/>
                <a:latin typeface="Candara" pitchFamily="34" charset="0"/>
                <a:ea typeface="+mn-ea"/>
                <a:cs typeface="+mn-cs"/>
              </a:rPr>
              <a:t>when</a:t>
            </a:r>
            <a:r>
              <a:rPr lang="en-US" sz="2400" b="1" i="1" dirty="0" smtClean="0">
                <a:solidFill>
                  <a:srgbClr val="FFFFCC"/>
                </a:solidFill>
                <a:latin typeface="Candara" pitchFamily="34" charset="0"/>
              </a:rPr>
              <a:t>. . . </a:t>
            </a:r>
            <a:r>
              <a:rPr lang="en-US" sz="2400" b="1" dirty="0" smtClean="0">
                <a:solidFill>
                  <a:srgbClr val="FFFFCC"/>
                </a:solidFill>
                <a:latin typeface="Candara" pitchFamily="34" charset="0"/>
              </a:rPr>
              <a:t>							</a:t>
            </a:r>
            <a:r>
              <a:rPr lang="en-US" sz="2400" b="1" i="1" dirty="0" smtClean="0">
                <a:solidFill>
                  <a:srgbClr val="FFFFCC"/>
                </a:solidFill>
                <a:latin typeface="Candara" pitchFamily="34" charset="0"/>
              </a:rPr>
              <a:t>because . . .							where . . . </a:t>
            </a:r>
          </a:p>
          <a:p>
            <a:pPr marL="342900" marR="0" lvl="0" indent="-342900" algn="l" defTabSz="914400" rtl="0" eaLnBrk="1" fontAlgn="auto" latinLnBrk="0" hangingPunct="1">
              <a:lnSpc>
                <a:spcPct val="90000"/>
              </a:lnSpc>
              <a:spcBef>
                <a:spcPts val="1500"/>
              </a:spcBef>
              <a:spcAft>
                <a:spcPts val="0"/>
              </a:spcAft>
              <a:buClrTx/>
              <a:buSzTx/>
              <a:tabLst/>
              <a:defRPr/>
            </a:pPr>
            <a:r>
              <a:rPr lang="en-US" sz="2400" b="1" i="1" dirty="0" smtClean="0">
                <a:solidFill>
                  <a:srgbClr val="FFFFCC"/>
                </a:solidFill>
                <a:latin typeface="Candara" pitchFamily="34" charset="0"/>
              </a:rPr>
              <a:t>		</a:t>
            </a:r>
            <a:r>
              <a:rPr lang="en-US" sz="2400" b="1" dirty="0" smtClean="0">
                <a:solidFill>
                  <a:srgbClr val="FFFFCC"/>
                </a:solidFill>
                <a:latin typeface="Candara" pitchFamily="34" charset="0"/>
              </a:rPr>
              <a:t>           The boy </a:t>
            </a:r>
            <a:r>
              <a:rPr lang="en-US" sz="2400" b="1" i="1" dirty="0" smtClean="0">
                <a:solidFill>
                  <a:srgbClr val="FFFFCC"/>
                </a:solidFill>
                <a:latin typeface="Candara" pitchFamily="34" charset="0"/>
              </a:rPr>
              <a:t>who . . .							with . . .</a:t>
            </a:r>
            <a:r>
              <a:rPr lang="en-US" sz="2400" b="1" dirty="0" smtClean="0">
                <a:solidFill>
                  <a:srgbClr val="FFFFCC"/>
                </a:solidFill>
                <a:latin typeface="Candara" pitchFamily="34" charset="0"/>
              </a:rPr>
              <a:t>							stand</a:t>
            </a:r>
            <a:r>
              <a:rPr lang="en-US" sz="2400" b="1" i="1" dirty="0" smtClean="0">
                <a:solidFill>
                  <a:srgbClr val="FFFFCC"/>
                </a:solidFill>
                <a:latin typeface="Candara" pitchFamily="34" charset="0"/>
              </a:rPr>
              <a:t>ing . . . </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5" name="Picture 1027" descr="j0230467"/>
          <p:cNvPicPr>
            <a:picLocks noChangeAspect="1" noChangeArrowheads="1"/>
          </p:cNvPicPr>
          <p:nvPr/>
        </p:nvPicPr>
        <p:blipFill>
          <a:blip r:embed="rId2" cstate="print"/>
          <a:srcRect/>
          <a:stretch>
            <a:fillRect/>
          </a:stretch>
        </p:blipFill>
        <p:spPr bwMode="auto">
          <a:xfrm>
            <a:off x="6096000" y="2971800"/>
            <a:ext cx="2489200" cy="3435350"/>
          </a:xfrm>
          <a:prstGeom prst="rect">
            <a:avLst/>
          </a:prstGeom>
          <a:noFill/>
        </p:spPr>
      </p:pic>
      <p:sp>
        <p:nvSpPr>
          <p:cNvPr id="54276" name="Text Box 1028"/>
          <p:cNvSpPr txBox="1">
            <a:spLocks noChangeArrowheads="1"/>
          </p:cNvSpPr>
          <p:nvPr/>
        </p:nvSpPr>
        <p:spPr bwMode="auto">
          <a:xfrm>
            <a:off x="3124200" y="1447800"/>
            <a:ext cx="3886200" cy="2308324"/>
          </a:xfrm>
          <a:prstGeom prst="rect">
            <a:avLst/>
          </a:prstGeom>
          <a:noFill/>
          <a:ln w="9525">
            <a:noFill/>
            <a:miter lim="800000"/>
            <a:headEnd/>
            <a:tailEnd/>
          </a:ln>
          <a:effectLst/>
        </p:spPr>
        <p:txBody>
          <a:bodyPr>
            <a:spAutoFit/>
          </a:bodyPr>
          <a:lstStyle/>
          <a:p>
            <a:pPr>
              <a:spcBef>
                <a:spcPct val="50000"/>
              </a:spcBef>
            </a:pPr>
            <a:r>
              <a:rPr lang="en-US" sz="2400" b="1" dirty="0">
                <a:solidFill>
                  <a:srgbClr val="FFFFCC"/>
                </a:solidFill>
                <a:latin typeface="+mj-lt"/>
              </a:rPr>
              <a:t>This phase should be introduced when the students are at a point where, working with a degree of independence, they can be successful. </a:t>
            </a:r>
            <a:endParaRPr lang="en-AU" sz="2400" b="1" dirty="0">
              <a:solidFill>
                <a:srgbClr val="FFFFCC"/>
              </a:solidFill>
              <a:latin typeface="+mj-lt"/>
            </a:endParaRPr>
          </a:p>
        </p:txBody>
      </p:sp>
      <p:sp>
        <p:nvSpPr>
          <p:cNvPr id="54277" name="Text Box 1029"/>
          <p:cNvSpPr txBox="1">
            <a:spLocks noChangeArrowheads="1"/>
          </p:cNvSpPr>
          <p:nvPr/>
        </p:nvSpPr>
        <p:spPr bwMode="auto">
          <a:xfrm>
            <a:off x="457200" y="4572000"/>
            <a:ext cx="5181600" cy="457200"/>
          </a:xfrm>
          <a:prstGeom prst="rect">
            <a:avLst/>
          </a:prstGeom>
          <a:noFill/>
          <a:ln w="9525">
            <a:noFill/>
            <a:miter lim="800000"/>
            <a:headEnd/>
            <a:tailEnd/>
          </a:ln>
          <a:effectLst/>
        </p:spPr>
        <p:txBody>
          <a:bodyPr>
            <a:spAutoFit/>
          </a:bodyPr>
          <a:lstStyle/>
          <a:p>
            <a:pPr>
              <a:spcBef>
                <a:spcPct val="50000"/>
              </a:spcBef>
            </a:pPr>
            <a:endParaRPr lang="en-US" sz="2400">
              <a:latin typeface="+mj-lt"/>
            </a:endParaRPr>
          </a:p>
        </p:txBody>
      </p:sp>
      <p:sp>
        <p:nvSpPr>
          <p:cNvPr id="54278" name="Text Box 1030"/>
          <p:cNvSpPr txBox="1">
            <a:spLocks noChangeArrowheads="1"/>
          </p:cNvSpPr>
          <p:nvPr/>
        </p:nvSpPr>
        <p:spPr bwMode="auto">
          <a:xfrm>
            <a:off x="609600" y="4191000"/>
            <a:ext cx="4800600" cy="2308324"/>
          </a:xfrm>
          <a:prstGeom prst="rect">
            <a:avLst/>
          </a:prstGeom>
          <a:noFill/>
          <a:ln w="9525">
            <a:noFill/>
            <a:miter lim="800000"/>
            <a:headEnd/>
            <a:tailEnd/>
          </a:ln>
          <a:effectLst/>
        </p:spPr>
        <p:txBody>
          <a:bodyPr>
            <a:spAutoFit/>
          </a:bodyPr>
          <a:lstStyle/>
          <a:p>
            <a:pPr>
              <a:spcBef>
                <a:spcPct val="50000"/>
              </a:spcBef>
            </a:pPr>
            <a:r>
              <a:rPr lang="en-US" sz="2400" b="1" dirty="0">
                <a:solidFill>
                  <a:srgbClr val="FFFFCC"/>
                </a:solidFill>
                <a:latin typeface="+mj-lt"/>
              </a:rPr>
              <a:t>The teacher should be less directive, adopting a more consultative role. Adequate resources should be made so that students can complete the set task.</a:t>
            </a:r>
            <a:endParaRPr lang="en-AU" sz="2400" b="1" dirty="0">
              <a:solidFill>
                <a:srgbClr val="FFFFCC"/>
              </a:solidFill>
              <a:latin typeface="+mj-lt"/>
            </a:endParaRPr>
          </a:p>
        </p:txBody>
      </p:sp>
      <p:pic>
        <p:nvPicPr>
          <p:cNvPr id="54279" name="Picture 1031" descr="PE06641_"/>
          <p:cNvPicPr>
            <a:picLocks noChangeAspect="1" noChangeArrowheads="1"/>
          </p:cNvPicPr>
          <p:nvPr/>
        </p:nvPicPr>
        <p:blipFill>
          <a:blip r:embed="rId3" cstate="print"/>
          <a:srcRect/>
          <a:stretch>
            <a:fillRect/>
          </a:stretch>
        </p:blipFill>
        <p:spPr bwMode="auto">
          <a:xfrm>
            <a:off x="304800" y="1447800"/>
            <a:ext cx="2286000" cy="2141538"/>
          </a:xfrm>
          <a:prstGeom prst="rect">
            <a:avLst/>
          </a:prstGeom>
          <a:noFill/>
        </p:spPr>
      </p:pic>
      <p:sp>
        <p:nvSpPr>
          <p:cNvPr id="54280" name="Rectangle 1032"/>
          <p:cNvSpPr>
            <a:spLocks noGrp="1" noChangeArrowheads="1"/>
          </p:cNvSpPr>
          <p:nvPr>
            <p:ph type="title"/>
          </p:nvPr>
        </p:nvSpPr>
        <p:spPr>
          <a:xfrm>
            <a:off x="533400" y="381000"/>
            <a:ext cx="7772400" cy="914400"/>
          </a:xfrm>
        </p:spPr>
        <p:txBody>
          <a:bodyPr>
            <a:normAutofit/>
          </a:bodyPr>
          <a:lstStyle/>
          <a:p>
            <a:r>
              <a:rPr lang="en-US" b="1" dirty="0">
                <a:solidFill>
                  <a:srgbClr val="5C0000"/>
                </a:solidFill>
              </a:rPr>
              <a:t>Independent</a:t>
            </a:r>
            <a:endParaRPr lang="en-AU" b="1" dirty="0">
              <a:solidFill>
                <a:srgbClr val="5C0000"/>
              </a:solidFill>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ChangeArrowheads="1"/>
          </p:cNvSpPr>
          <p:nvPr>
            <p:ph type="title"/>
          </p:nvPr>
        </p:nvSpPr>
        <p:spPr>
          <a:xfrm>
            <a:off x="0" y="500042"/>
            <a:ext cx="9144000" cy="642918"/>
          </a:xfrm>
        </p:spPr>
        <p:txBody>
          <a:bodyPr>
            <a:noAutofit/>
          </a:bodyPr>
          <a:lstStyle/>
          <a:p>
            <a:r>
              <a:rPr lang="en-US" sz="3200" b="1" dirty="0">
                <a:solidFill>
                  <a:srgbClr val="5C0000"/>
                </a:solidFill>
                <a:latin typeface="Candara" pitchFamily="34" charset="0"/>
              </a:rPr>
              <a:t>When writing independently students should be encouraged to:</a:t>
            </a:r>
          </a:p>
        </p:txBody>
      </p:sp>
      <p:sp>
        <p:nvSpPr>
          <p:cNvPr id="94211" name="Rectangle 3"/>
          <p:cNvSpPr>
            <a:spLocks noGrp="1" noChangeArrowheads="1"/>
          </p:cNvSpPr>
          <p:nvPr>
            <p:ph type="body" idx="1"/>
          </p:nvPr>
        </p:nvSpPr>
        <p:spPr>
          <a:xfrm>
            <a:off x="1214414" y="1142984"/>
            <a:ext cx="6985000" cy="5715016"/>
          </a:xfrm>
        </p:spPr>
        <p:txBody>
          <a:bodyPr>
            <a:noAutofit/>
          </a:bodyPr>
          <a:lstStyle/>
          <a:p>
            <a:pPr marL="609600" indent="-609600">
              <a:lnSpc>
                <a:spcPct val="80000"/>
              </a:lnSpc>
              <a:spcBef>
                <a:spcPts val="800"/>
              </a:spcBef>
              <a:buFont typeface="Wingdings" pitchFamily="2" charset="2"/>
              <a:buAutoNum type="arabicPeriod"/>
            </a:pPr>
            <a:r>
              <a:rPr lang="en-US" sz="2400" b="1" dirty="0">
                <a:solidFill>
                  <a:srgbClr val="FFFFCC"/>
                </a:solidFill>
                <a:latin typeface="Candara" pitchFamily="34" charset="0"/>
              </a:rPr>
              <a:t>Define their purpose.</a:t>
            </a:r>
          </a:p>
          <a:p>
            <a:pPr marL="609600" indent="-609600">
              <a:lnSpc>
                <a:spcPct val="80000"/>
              </a:lnSpc>
              <a:spcBef>
                <a:spcPts val="800"/>
              </a:spcBef>
              <a:buFont typeface="Wingdings" pitchFamily="2" charset="2"/>
              <a:buAutoNum type="arabicPeriod"/>
            </a:pPr>
            <a:r>
              <a:rPr lang="en-US" sz="2400" b="1" dirty="0">
                <a:solidFill>
                  <a:srgbClr val="FFFFCC"/>
                </a:solidFill>
                <a:latin typeface="Candara" pitchFamily="34" charset="0"/>
              </a:rPr>
              <a:t>Indentify their audience</a:t>
            </a:r>
          </a:p>
          <a:p>
            <a:pPr marL="609600" indent="-609600">
              <a:lnSpc>
                <a:spcPct val="80000"/>
              </a:lnSpc>
              <a:spcBef>
                <a:spcPts val="800"/>
              </a:spcBef>
              <a:buFont typeface="Wingdings" pitchFamily="2" charset="2"/>
              <a:buAutoNum type="arabicPeriod"/>
            </a:pPr>
            <a:r>
              <a:rPr lang="en-US" sz="2400" b="1" dirty="0">
                <a:solidFill>
                  <a:srgbClr val="FFFFCC"/>
                </a:solidFill>
                <a:latin typeface="Candara" pitchFamily="34" charset="0"/>
              </a:rPr>
              <a:t>Engage in further research if necessary</a:t>
            </a:r>
          </a:p>
          <a:p>
            <a:pPr marL="609600" indent="-609600">
              <a:lnSpc>
                <a:spcPct val="80000"/>
              </a:lnSpc>
              <a:spcBef>
                <a:spcPts val="800"/>
              </a:spcBef>
              <a:buFont typeface="Wingdings" pitchFamily="2" charset="2"/>
              <a:buAutoNum type="arabicPeriod"/>
            </a:pPr>
            <a:r>
              <a:rPr lang="en-US" sz="2400" b="1" dirty="0">
                <a:solidFill>
                  <a:srgbClr val="FFFFCC"/>
                </a:solidFill>
                <a:latin typeface="Candara" pitchFamily="34" charset="0"/>
              </a:rPr>
              <a:t>Jot down ideas and notes</a:t>
            </a:r>
          </a:p>
          <a:p>
            <a:pPr marL="609600" indent="-609600">
              <a:lnSpc>
                <a:spcPct val="80000"/>
              </a:lnSpc>
              <a:spcBef>
                <a:spcPts val="800"/>
              </a:spcBef>
              <a:buFont typeface="Wingdings" pitchFamily="2" charset="2"/>
              <a:buAutoNum type="arabicPeriod"/>
            </a:pPr>
            <a:r>
              <a:rPr lang="en-US" sz="2400" b="1" dirty="0">
                <a:solidFill>
                  <a:srgbClr val="FFFFCC"/>
                </a:solidFill>
                <a:latin typeface="Candara" pitchFamily="34" charset="0"/>
              </a:rPr>
              <a:t>Think about how to </a:t>
            </a:r>
            <a:r>
              <a:rPr lang="en-US" sz="2400" b="1" dirty="0" err="1">
                <a:solidFill>
                  <a:srgbClr val="FFFFCC"/>
                </a:solidFill>
                <a:latin typeface="Candara" pitchFamily="34" charset="0"/>
              </a:rPr>
              <a:t>organise</a:t>
            </a:r>
            <a:r>
              <a:rPr lang="en-US" sz="2400" b="1" dirty="0">
                <a:solidFill>
                  <a:srgbClr val="FFFFCC"/>
                </a:solidFill>
                <a:latin typeface="Candara" pitchFamily="34" charset="0"/>
              </a:rPr>
              <a:t> ideas effectively</a:t>
            </a:r>
          </a:p>
          <a:p>
            <a:pPr marL="609600" indent="-609600">
              <a:lnSpc>
                <a:spcPct val="80000"/>
              </a:lnSpc>
              <a:spcBef>
                <a:spcPts val="800"/>
              </a:spcBef>
              <a:buFont typeface="Wingdings" pitchFamily="2" charset="2"/>
              <a:buAutoNum type="arabicPeriod"/>
            </a:pPr>
            <a:r>
              <a:rPr lang="en-US" sz="2400" b="1" dirty="0">
                <a:solidFill>
                  <a:srgbClr val="FFFFCC"/>
                </a:solidFill>
                <a:latin typeface="Candara" pitchFamily="34" charset="0"/>
              </a:rPr>
              <a:t>Write drafts</a:t>
            </a:r>
          </a:p>
          <a:p>
            <a:pPr marL="609600" indent="-609600">
              <a:lnSpc>
                <a:spcPct val="80000"/>
              </a:lnSpc>
              <a:spcBef>
                <a:spcPts val="800"/>
              </a:spcBef>
              <a:buFont typeface="Wingdings" pitchFamily="2" charset="2"/>
              <a:buAutoNum type="arabicPeriod"/>
            </a:pPr>
            <a:r>
              <a:rPr lang="en-US" sz="2400" b="1" dirty="0" smtClean="0">
                <a:solidFill>
                  <a:srgbClr val="FFFFCC"/>
                </a:solidFill>
                <a:latin typeface="Candara" pitchFamily="34" charset="0"/>
              </a:rPr>
              <a:t>Share </a:t>
            </a:r>
            <a:r>
              <a:rPr lang="en-US" sz="2400" b="1" dirty="0">
                <a:solidFill>
                  <a:srgbClr val="FFFFCC"/>
                </a:solidFill>
                <a:latin typeface="Candara" pitchFamily="34" charset="0"/>
              </a:rPr>
              <a:t>drafts with peers and the teachers</a:t>
            </a:r>
          </a:p>
          <a:p>
            <a:pPr marL="609600" indent="-609600">
              <a:lnSpc>
                <a:spcPct val="80000"/>
              </a:lnSpc>
              <a:spcBef>
                <a:spcPts val="800"/>
              </a:spcBef>
              <a:buFont typeface="Wingdings" pitchFamily="2" charset="2"/>
              <a:buAutoNum type="arabicPeriod"/>
            </a:pPr>
            <a:r>
              <a:rPr lang="en-US" sz="2400" b="1" dirty="0">
                <a:solidFill>
                  <a:srgbClr val="FFFFCC"/>
                </a:solidFill>
                <a:latin typeface="Candara" pitchFamily="34" charset="0"/>
              </a:rPr>
              <a:t>Rework drafts with a focus on:</a:t>
            </a:r>
          </a:p>
          <a:p>
            <a:pPr marL="609600" indent="-609600">
              <a:lnSpc>
                <a:spcPct val="80000"/>
              </a:lnSpc>
              <a:spcBef>
                <a:spcPts val="800"/>
              </a:spcBef>
              <a:buFont typeface="Wingdings" pitchFamily="2" charset="2"/>
              <a:buNone/>
            </a:pPr>
            <a:endParaRPr lang="en-US" sz="2400" b="1" dirty="0" smtClean="0">
              <a:solidFill>
                <a:srgbClr val="FFFFCC"/>
              </a:solidFill>
              <a:latin typeface="Candara" pitchFamily="34" charset="0"/>
            </a:endParaRPr>
          </a:p>
          <a:p>
            <a:pPr marL="609600" indent="-609600">
              <a:lnSpc>
                <a:spcPct val="80000"/>
              </a:lnSpc>
              <a:spcBef>
                <a:spcPts val="800"/>
              </a:spcBef>
              <a:buFont typeface="Wingdings" pitchFamily="2" charset="2"/>
              <a:buNone/>
            </a:pPr>
            <a:r>
              <a:rPr lang="en-US" sz="2400" b="1" dirty="0">
                <a:solidFill>
                  <a:srgbClr val="FFFFCC"/>
                </a:solidFill>
                <a:latin typeface="Candara" pitchFamily="34" charset="0"/>
              </a:rPr>
              <a:t>	</a:t>
            </a:r>
            <a:endParaRPr lang="en-US" sz="2400" b="1" dirty="0" smtClean="0">
              <a:solidFill>
                <a:srgbClr val="FFFFCC"/>
              </a:solidFill>
              <a:latin typeface="Candara" pitchFamily="34" charset="0"/>
            </a:endParaRPr>
          </a:p>
          <a:p>
            <a:pPr marL="609600" indent="-609600">
              <a:lnSpc>
                <a:spcPct val="80000"/>
              </a:lnSpc>
              <a:spcBef>
                <a:spcPts val="800"/>
              </a:spcBef>
              <a:buFont typeface="Wingdings" pitchFamily="2" charset="2"/>
              <a:buNone/>
            </a:pPr>
            <a:endParaRPr lang="en-US" sz="2400" b="1" dirty="0" smtClean="0">
              <a:solidFill>
                <a:srgbClr val="FFFFCC"/>
              </a:solidFill>
              <a:latin typeface="Candara" pitchFamily="34" charset="0"/>
            </a:endParaRPr>
          </a:p>
          <a:p>
            <a:pPr marL="609600" indent="-609600">
              <a:lnSpc>
                <a:spcPct val="80000"/>
              </a:lnSpc>
              <a:spcBef>
                <a:spcPts val="800"/>
              </a:spcBef>
              <a:buFont typeface="Wingdings" pitchFamily="2" charset="2"/>
              <a:buNone/>
            </a:pPr>
            <a:endParaRPr lang="en-US" sz="2400" b="1" dirty="0" smtClean="0">
              <a:solidFill>
                <a:srgbClr val="FFFFCC"/>
              </a:solidFill>
              <a:latin typeface="Candara" pitchFamily="34" charset="0"/>
            </a:endParaRPr>
          </a:p>
          <a:p>
            <a:pPr marL="609600" indent="-609600">
              <a:lnSpc>
                <a:spcPct val="80000"/>
              </a:lnSpc>
              <a:spcBef>
                <a:spcPts val="800"/>
              </a:spcBef>
              <a:buFont typeface="Wingdings" pitchFamily="2" charset="2"/>
              <a:buNone/>
            </a:pPr>
            <a:endParaRPr lang="en-US" sz="2400" b="1" dirty="0" smtClean="0">
              <a:solidFill>
                <a:srgbClr val="FFFFCC"/>
              </a:solidFill>
              <a:latin typeface="Candara" pitchFamily="34" charset="0"/>
            </a:endParaRPr>
          </a:p>
          <a:p>
            <a:pPr marL="609600" indent="-609600">
              <a:lnSpc>
                <a:spcPct val="80000"/>
              </a:lnSpc>
              <a:spcBef>
                <a:spcPts val="800"/>
              </a:spcBef>
              <a:buFont typeface="Wingdings" pitchFamily="2" charset="2"/>
              <a:buNone/>
            </a:pPr>
            <a:r>
              <a:rPr lang="en-US" sz="100" b="1" dirty="0">
                <a:solidFill>
                  <a:srgbClr val="FFFFCC"/>
                </a:solidFill>
                <a:latin typeface="Candara" pitchFamily="34" charset="0"/>
              </a:rPr>
              <a:t>	</a:t>
            </a:r>
          </a:p>
          <a:p>
            <a:pPr marL="609600" indent="-609600">
              <a:lnSpc>
                <a:spcPct val="80000"/>
              </a:lnSpc>
              <a:spcBef>
                <a:spcPts val="800"/>
              </a:spcBef>
              <a:buFont typeface="Wingdings" pitchFamily="2" charset="2"/>
              <a:buAutoNum type="arabicPeriod" startAt="9"/>
            </a:pPr>
            <a:r>
              <a:rPr lang="en-US" sz="2400" b="1" dirty="0">
                <a:solidFill>
                  <a:srgbClr val="FFFFCC"/>
                </a:solidFill>
                <a:latin typeface="Candara" pitchFamily="34" charset="0"/>
              </a:rPr>
              <a:t>Prepare and edit a final draft</a:t>
            </a:r>
          </a:p>
        </p:txBody>
      </p:sp>
      <p:graphicFrame>
        <p:nvGraphicFramePr>
          <p:cNvPr id="6" name="Table 5"/>
          <p:cNvGraphicFramePr>
            <a:graphicFrameLocks noGrp="1"/>
          </p:cNvGraphicFramePr>
          <p:nvPr/>
        </p:nvGraphicFramePr>
        <p:xfrm>
          <a:off x="1928794" y="4429132"/>
          <a:ext cx="6096000" cy="1847088"/>
        </p:xfrm>
        <a:graphic>
          <a:graphicData uri="http://schemas.openxmlformats.org/drawingml/2006/table">
            <a:tbl>
              <a:tblPr firstRow="1" bandRow="1">
                <a:tableStyleId>{5C22544A-7EE6-4342-B048-85BDC9FD1C3A}</a:tableStyleId>
              </a:tblPr>
              <a:tblGrid>
                <a:gridCol w="3048000"/>
                <a:gridCol w="3048000"/>
              </a:tblGrid>
              <a:tr h="370840">
                <a:tc>
                  <a:txBody>
                    <a:bodyPr/>
                    <a:lstStyle/>
                    <a:p>
                      <a:pPr marL="609600" indent="-609600">
                        <a:lnSpc>
                          <a:spcPct val="80000"/>
                        </a:lnSpc>
                        <a:buFont typeface="Wingdings" pitchFamily="2" charset="2"/>
                        <a:buNone/>
                      </a:pPr>
                      <a:r>
                        <a:rPr lang="en-US" sz="2400" b="1" dirty="0" smtClean="0">
                          <a:solidFill>
                            <a:srgbClr val="FFFFCC"/>
                          </a:solidFill>
                          <a:latin typeface="+mj-lt"/>
                        </a:rPr>
                        <a:t>text </a:t>
                      </a:r>
                      <a:r>
                        <a:rPr lang="en-US" sz="2400" b="1" dirty="0" err="1" smtClean="0">
                          <a:solidFill>
                            <a:srgbClr val="FFFFCC"/>
                          </a:solidFill>
                          <a:latin typeface="+mj-lt"/>
                        </a:rPr>
                        <a:t>organisation</a:t>
                      </a:r>
                      <a:endParaRPr lang="en-US" sz="2400" b="1" dirty="0" smtClean="0">
                        <a:solidFill>
                          <a:srgbClr val="FFFFCC"/>
                        </a:solidFill>
                        <a:latin typeface="+mj-lt"/>
                      </a:endParaRPr>
                    </a:p>
                    <a:p>
                      <a:pPr marL="609600" indent="-609600">
                        <a:lnSpc>
                          <a:spcPct val="80000"/>
                        </a:lnSpc>
                        <a:buFont typeface="Wingdings" pitchFamily="2" charset="2"/>
                        <a:buNone/>
                      </a:pPr>
                      <a:r>
                        <a:rPr lang="en-US" sz="2400" b="1" dirty="0" smtClean="0">
                          <a:solidFill>
                            <a:srgbClr val="FFFFCC"/>
                          </a:solidFill>
                          <a:latin typeface="+mj-lt"/>
                        </a:rPr>
                        <a:t>		cohesion</a:t>
                      </a:r>
                    </a:p>
                    <a:p>
                      <a:pPr marL="609600" indent="-609600">
                        <a:lnSpc>
                          <a:spcPct val="80000"/>
                        </a:lnSpc>
                        <a:buFont typeface="Wingdings" pitchFamily="2" charset="2"/>
                        <a:buNone/>
                      </a:pPr>
                      <a:r>
                        <a:rPr lang="en-US" sz="2400" b="1" dirty="0" smtClean="0">
                          <a:solidFill>
                            <a:srgbClr val="FFFFCC"/>
                          </a:solidFill>
                          <a:latin typeface="+mj-lt"/>
                        </a:rPr>
                        <a:t>		grammatical</a:t>
                      </a:r>
                      <a:endParaRPr lang="en-AU" sz="2400" dirty="0">
                        <a:latin typeface="+mj-lt"/>
                      </a:endParaRPr>
                    </a:p>
                  </a:txBody>
                  <a:tcPr/>
                </a:tc>
                <a:tc>
                  <a:txBody>
                    <a:bodyPr/>
                    <a:lstStyle/>
                    <a:p>
                      <a:pPr marL="609600" indent="-609600">
                        <a:lnSpc>
                          <a:spcPct val="80000"/>
                        </a:lnSpc>
                        <a:buFont typeface="Wingdings" pitchFamily="2" charset="2"/>
                        <a:buNone/>
                      </a:pPr>
                      <a:r>
                        <a:rPr lang="en-US" sz="2400" b="1" dirty="0" smtClean="0">
                          <a:solidFill>
                            <a:srgbClr val="FFFFCC"/>
                          </a:solidFill>
                          <a:latin typeface="+mj-lt"/>
                        </a:rPr>
                        <a:t>choices</a:t>
                      </a:r>
                    </a:p>
                    <a:p>
                      <a:pPr marL="609600" indent="-609600">
                        <a:lnSpc>
                          <a:spcPct val="80000"/>
                        </a:lnSpc>
                        <a:buFont typeface="Wingdings" pitchFamily="2" charset="2"/>
                        <a:buNone/>
                      </a:pPr>
                      <a:r>
                        <a:rPr lang="en-US" sz="2400" b="1" dirty="0" smtClean="0">
                          <a:solidFill>
                            <a:srgbClr val="FFFFCC"/>
                          </a:solidFill>
                          <a:latin typeface="+mj-lt"/>
                        </a:rPr>
                        <a:t>	sentence </a:t>
                      </a:r>
                      <a:r>
                        <a:rPr lang="en-US" sz="2400" b="1" dirty="0" err="1" smtClean="0">
                          <a:solidFill>
                            <a:srgbClr val="FFFFCC"/>
                          </a:solidFill>
                          <a:latin typeface="+mj-lt"/>
                        </a:rPr>
                        <a:t>struction</a:t>
                      </a:r>
                      <a:endParaRPr lang="en-US" sz="2400" b="1" dirty="0" smtClean="0">
                        <a:solidFill>
                          <a:srgbClr val="FFFFCC"/>
                        </a:solidFill>
                        <a:latin typeface="+mj-lt"/>
                      </a:endParaRPr>
                    </a:p>
                    <a:p>
                      <a:pPr marL="609600" indent="-609600">
                        <a:lnSpc>
                          <a:spcPct val="80000"/>
                        </a:lnSpc>
                        <a:buFont typeface="Wingdings" pitchFamily="2" charset="2"/>
                        <a:buNone/>
                      </a:pPr>
                      <a:r>
                        <a:rPr lang="en-US" sz="2400" b="1" dirty="0" smtClean="0">
                          <a:solidFill>
                            <a:srgbClr val="FFFFCC"/>
                          </a:solidFill>
                          <a:latin typeface="+mj-lt"/>
                        </a:rPr>
                        <a:t>	spelling</a:t>
                      </a:r>
                    </a:p>
                    <a:p>
                      <a:pPr marL="609600" indent="-609600">
                        <a:lnSpc>
                          <a:spcPct val="80000"/>
                        </a:lnSpc>
                        <a:buFont typeface="Wingdings" pitchFamily="2" charset="2"/>
                        <a:buNone/>
                      </a:pPr>
                      <a:r>
                        <a:rPr lang="en-US" sz="2400" b="1" dirty="0" smtClean="0">
                          <a:solidFill>
                            <a:srgbClr val="FFFFCC"/>
                          </a:solidFill>
                          <a:latin typeface="+mj-lt"/>
                        </a:rPr>
                        <a:t>	punctuation and layout</a:t>
                      </a:r>
                      <a:endParaRPr lang="en-AU" sz="2400" dirty="0" smtClean="0">
                        <a:latin typeface="+mj-lt"/>
                      </a:endParaRPr>
                    </a:p>
                  </a:txBody>
                  <a:tcPr/>
                </a:tc>
              </a:tr>
            </a:tbl>
          </a:graphicData>
        </a:graphic>
      </p:graphicFrame>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a:xfrm>
            <a:off x="214282" y="428604"/>
            <a:ext cx="8713787" cy="1143000"/>
          </a:xfrm>
        </p:spPr>
        <p:txBody>
          <a:bodyPr>
            <a:noAutofit/>
          </a:bodyPr>
          <a:lstStyle/>
          <a:p>
            <a:r>
              <a:rPr lang="en-US" b="1" dirty="0">
                <a:solidFill>
                  <a:srgbClr val="5C0000"/>
                </a:solidFill>
                <a:latin typeface="Candara" pitchFamily="34" charset="0"/>
              </a:rPr>
              <a:t>Examples of Teaching Strategies for Independent Learning</a:t>
            </a:r>
          </a:p>
        </p:txBody>
      </p:sp>
      <p:sp>
        <p:nvSpPr>
          <p:cNvPr id="72707" name="Rectangle 3"/>
          <p:cNvSpPr>
            <a:spLocks noGrp="1" noChangeArrowheads="1"/>
          </p:cNvSpPr>
          <p:nvPr>
            <p:ph type="body" idx="1"/>
          </p:nvPr>
        </p:nvSpPr>
        <p:spPr>
          <a:xfrm>
            <a:off x="714348" y="1928802"/>
            <a:ext cx="7747025" cy="4021148"/>
          </a:xfrm>
        </p:spPr>
        <p:txBody>
          <a:bodyPr>
            <a:noAutofit/>
          </a:bodyPr>
          <a:lstStyle/>
          <a:p>
            <a:pPr>
              <a:lnSpc>
                <a:spcPct val="80000"/>
              </a:lnSpc>
            </a:pPr>
            <a:r>
              <a:rPr lang="en-US" sz="2400" b="1" dirty="0">
                <a:solidFill>
                  <a:srgbClr val="FFFFCC"/>
                </a:solidFill>
                <a:latin typeface="Candara" pitchFamily="34" charset="0"/>
              </a:rPr>
              <a:t>Divide class into groups, each responsible for one aspect of the text/information – regroup and discuss </a:t>
            </a:r>
            <a:r>
              <a:rPr lang="en-US" sz="2400" b="1" dirty="0" err="1">
                <a:solidFill>
                  <a:srgbClr val="FFFFCC"/>
                </a:solidFill>
                <a:latin typeface="Candara" pitchFamily="34" charset="0"/>
              </a:rPr>
              <a:t>organisation</a:t>
            </a:r>
            <a:r>
              <a:rPr lang="en-US" sz="2400" b="1" dirty="0">
                <a:solidFill>
                  <a:srgbClr val="FFFFCC"/>
                </a:solidFill>
                <a:latin typeface="Candara" pitchFamily="34" charset="0"/>
              </a:rPr>
              <a:t> of material.</a:t>
            </a:r>
          </a:p>
          <a:p>
            <a:pPr>
              <a:lnSpc>
                <a:spcPct val="80000"/>
              </a:lnSpc>
              <a:buFontTx/>
              <a:buNone/>
            </a:pPr>
            <a:endParaRPr lang="en-US" sz="2400" b="1" dirty="0">
              <a:solidFill>
                <a:srgbClr val="FFFFCC"/>
              </a:solidFill>
              <a:latin typeface="Candara" pitchFamily="34" charset="0"/>
            </a:endParaRPr>
          </a:p>
          <a:p>
            <a:pPr>
              <a:lnSpc>
                <a:spcPct val="80000"/>
              </a:lnSpc>
            </a:pPr>
            <a:r>
              <a:rPr lang="en-US" sz="2400" b="1" dirty="0">
                <a:solidFill>
                  <a:srgbClr val="FFFFCC"/>
                </a:solidFill>
                <a:latin typeface="Candara" pitchFamily="34" charset="0"/>
              </a:rPr>
              <a:t>Provide </a:t>
            </a:r>
            <a:r>
              <a:rPr lang="en-US" sz="2400" b="1" dirty="0" err="1">
                <a:solidFill>
                  <a:srgbClr val="FFFFCC"/>
                </a:solidFill>
                <a:latin typeface="Candara" pitchFamily="34" charset="0"/>
              </a:rPr>
              <a:t>proformas</a:t>
            </a:r>
            <a:r>
              <a:rPr lang="en-US" sz="2400" b="1" dirty="0">
                <a:solidFill>
                  <a:srgbClr val="FFFFCC"/>
                </a:solidFill>
                <a:latin typeface="Candara" pitchFamily="34" charset="0"/>
              </a:rPr>
              <a:t> to support students in their early attempts at independent writing.</a:t>
            </a:r>
          </a:p>
          <a:p>
            <a:pPr>
              <a:lnSpc>
                <a:spcPct val="80000"/>
              </a:lnSpc>
              <a:buFontTx/>
              <a:buNone/>
            </a:pPr>
            <a:endParaRPr lang="en-US" sz="2400" b="1" dirty="0">
              <a:solidFill>
                <a:srgbClr val="FFFFCC"/>
              </a:solidFill>
              <a:latin typeface="Candara" pitchFamily="34" charset="0"/>
            </a:endParaRPr>
          </a:p>
          <a:p>
            <a:pPr>
              <a:lnSpc>
                <a:spcPct val="80000"/>
              </a:lnSpc>
            </a:pPr>
            <a:r>
              <a:rPr lang="en-US" sz="2400" b="1" dirty="0">
                <a:solidFill>
                  <a:srgbClr val="FFFFCC"/>
                </a:solidFill>
                <a:latin typeface="Candara" pitchFamily="34" charset="0"/>
              </a:rPr>
              <a:t>Students select a topic within the same field or theme </a:t>
            </a:r>
            <a:r>
              <a:rPr lang="en-US" sz="2400" b="1" dirty="0" err="1">
                <a:solidFill>
                  <a:srgbClr val="FFFFCC"/>
                </a:solidFill>
                <a:latin typeface="Candara" pitchFamily="34" charset="0"/>
              </a:rPr>
              <a:t>eg</a:t>
            </a:r>
            <a:r>
              <a:rPr lang="en-US" sz="2400" b="1" dirty="0">
                <a:solidFill>
                  <a:srgbClr val="FFFFCC"/>
                </a:solidFill>
                <a:latin typeface="Candara" pitchFamily="34" charset="0"/>
              </a:rPr>
              <a:t> After joint construction of a text on a topic about the conservation of rainforest, students then independently construct an exposition on another conservation topic.</a:t>
            </a:r>
            <a:endParaRPr lang="en-AU" sz="2400" b="1" dirty="0">
              <a:solidFill>
                <a:srgbClr val="FFFFCC"/>
              </a:solidFill>
              <a:latin typeface="Candara" pitchFamily="34" charset="0"/>
            </a:endParaRPr>
          </a:p>
          <a:p>
            <a:pPr>
              <a:lnSpc>
                <a:spcPct val="80000"/>
              </a:lnSpc>
              <a:buFontTx/>
              <a:buNone/>
            </a:pPr>
            <a:endParaRPr lang="en-US" sz="2400" dirty="0">
              <a:latin typeface="Candara" pitchFamily="34"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a:xfrm>
            <a:off x="0" y="285728"/>
            <a:ext cx="9144000" cy="785794"/>
          </a:xfrm>
        </p:spPr>
        <p:txBody>
          <a:bodyPr>
            <a:normAutofit/>
          </a:bodyPr>
          <a:lstStyle/>
          <a:p>
            <a:r>
              <a:rPr lang="en-US" b="1" dirty="0" smtClean="0">
                <a:solidFill>
                  <a:srgbClr val="5C0000"/>
                </a:solidFill>
                <a:latin typeface="Candara" pitchFamily="34" charset="0"/>
              </a:rPr>
              <a:t>Assessment and Feedback</a:t>
            </a:r>
            <a:endParaRPr lang="en-AU" b="1" dirty="0">
              <a:solidFill>
                <a:srgbClr val="5C0000"/>
              </a:solidFill>
              <a:latin typeface="Candara" pitchFamily="34" charset="0"/>
            </a:endParaRPr>
          </a:p>
        </p:txBody>
      </p:sp>
      <p:sp>
        <p:nvSpPr>
          <p:cNvPr id="46083" name="Text Box 3"/>
          <p:cNvSpPr txBox="1">
            <a:spLocks noChangeArrowheads="1"/>
          </p:cNvSpPr>
          <p:nvPr/>
        </p:nvSpPr>
        <p:spPr bwMode="auto">
          <a:xfrm>
            <a:off x="785786" y="1357298"/>
            <a:ext cx="7786742" cy="4524315"/>
          </a:xfrm>
          <a:prstGeom prst="rect">
            <a:avLst/>
          </a:prstGeom>
          <a:noFill/>
          <a:ln w="9525">
            <a:noFill/>
            <a:miter lim="800000"/>
            <a:headEnd/>
            <a:tailEnd/>
          </a:ln>
          <a:effectLst/>
        </p:spPr>
        <p:txBody>
          <a:bodyPr wrap="square">
            <a:spAutoFit/>
          </a:bodyPr>
          <a:lstStyle/>
          <a:p>
            <a:pPr>
              <a:spcBef>
                <a:spcPct val="50000"/>
              </a:spcBef>
            </a:pPr>
            <a:r>
              <a:rPr lang="en-US" sz="2400" b="1" dirty="0">
                <a:solidFill>
                  <a:srgbClr val="FFFFCC"/>
                </a:solidFill>
                <a:latin typeface="+mj-lt"/>
              </a:rPr>
              <a:t>i.e. Taking the mystery out of implicit teaching and assessment. </a:t>
            </a:r>
          </a:p>
          <a:p>
            <a:pPr>
              <a:spcBef>
                <a:spcPct val="50000"/>
              </a:spcBef>
            </a:pPr>
            <a:r>
              <a:rPr lang="en-US" sz="2400" b="1" dirty="0" smtClean="0">
                <a:solidFill>
                  <a:srgbClr val="FFFFCC"/>
                </a:solidFill>
                <a:latin typeface="+mj-lt"/>
              </a:rPr>
              <a:t>Often the value placed on a piece of writing is embedded in the way it is written, not just the content. Thus, it is vitally important that students are </a:t>
            </a:r>
            <a:r>
              <a:rPr lang="en-US" sz="2400" b="1" dirty="0" err="1" smtClean="0">
                <a:solidFill>
                  <a:srgbClr val="FFFFCC"/>
                </a:solidFill>
                <a:latin typeface="+mj-lt"/>
              </a:rPr>
              <a:t>explicity</a:t>
            </a:r>
            <a:r>
              <a:rPr lang="en-US" sz="2400" b="1" dirty="0" smtClean="0">
                <a:solidFill>
                  <a:srgbClr val="FFFFCC"/>
                </a:solidFill>
                <a:latin typeface="+mj-lt"/>
              </a:rPr>
              <a:t> taught how to write in a way that is valued by the subject and that the assessment criteria reflects the value placed on the way that content is articulated.</a:t>
            </a:r>
          </a:p>
          <a:p>
            <a:pPr>
              <a:spcBef>
                <a:spcPct val="50000"/>
              </a:spcBef>
            </a:pPr>
            <a:r>
              <a:rPr lang="en-US" sz="2400" b="1" dirty="0" err="1" smtClean="0">
                <a:solidFill>
                  <a:srgbClr val="FFFFCC"/>
                </a:solidFill>
                <a:latin typeface="+mj-lt"/>
              </a:rPr>
              <a:t>Eg</a:t>
            </a:r>
            <a:r>
              <a:rPr lang="en-US" sz="2400" b="1" dirty="0" smtClean="0">
                <a:solidFill>
                  <a:srgbClr val="FFFFCC"/>
                </a:solidFill>
                <a:latin typeface="+mj-lt"/>
              </a:rPr>
              <a:t> In science, writing is usually written in third person, it is objective, uses passive voice, highly </a:t>
            </a:r>
            <a:r>
              <a:rPr lang="en-US" sz="2400" b="1" dirty="0" err="1" smtClean="0">
                <a:solidFill>
                  <a:srgbClr val="FFFFCC"/>
                </a:solidFill>
                <a:latin typeface="+mj-lt"/>
              </a:rPr>
              <a:t>nominalised</a:t>
            </a:r>
            <a:r>
              <a:rPr lang="en-US" sz="2400" b="1" dirty="0" smtClean="0">
                <a:solidFill>
                  <a:srgbClr val="FFFFCC"/>
                </a:solidFill>
                <a:latin typeface="+mj-lt"/>
              </a:rPr>
              <a:t> and relies on a number of causal adverbial clauses.</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771" name="Rectangle 3"/>
          <p:cNvSpPr>
            <a:spLocks noGrp="1" noChangeArrowheads="1"/>
          </p:cNvSpPr>
          <p:nvPr>
            <p:ph type="body" idx="1"/>
          </p:nvPr>
        </p:nvSpPr>
        <p:spPr>
          <a:xfrm>
            <a:off x="533400" y="381000"/>
            <a:ext cx="8153400" cy="6019800"/>
          </a:xfrm>
        </p:spPr>
        <p:txBody>
          <a:bodyPr/>
          <a:lstStyle/>
          <a:p>
            <a:r>
              <a:rPr lang="en-US" sz="2400" b="1" dirty="0">
                <a:solidFill>
                  <a:srgbClr val="FFFFCC"/>
                </a:solidFill>
                <a:latin typeface="Candara" pitchFamily="34" charset="0"/>
              </a:rPr>
              <a:t>providing positive and informative feedback as students work to complete the </a:t>
            </a:r>
            <a:r>
              <a:rPr lang="en-US" sz="2400" b="1" dirty="0" smtClean="0">
                <a:solidFill>
                  <a:srgbClr val="FFFFCC"/>
                </a:solidFill>
                <a:latin typeface="Candara" pitchFamily="34" charset="0"/>
              </a:rPr>
              <a:t>task</a:t>
            </a:r>
            <a:endParaRPr lang="en-US" sz="2400" b="1" dirty="0">
              <a:solidFill>
                <a:srgbClr val="FFFFCC"/>
              </a:solidFill>
              <a:latin typeface="Candara" pitchFamily="34" charset="0"/>
            </a:endParaRPr>
          </a:p>
          <a:p>
            <a:r>
              <a:rPr lang="en-US" sz="2400" b="1" dirty="0">
                <a:solidFill>
                  <a:srgbClr val="FFFFCC"/>
                </a:solidFill>
                <a:latin typeface="Candara" pitchFamily="34" charset="0"/>
              </a:rPr>
              <a:t>correcting errors and providing further </a:t>
            </a:r>
            <a:r>
              <a:rPr lang="en-US" sz="2400" b="1" dirty="0" err="1" smtClean="0">
                <a:solidFill>
                  <a:srgbClr val="FFFFCC"/>
                </a:solidFill>
                <a:latin typeface="Candara" pitchFamily="34" charset="0"/>
              </a:rPr>
              <a:t>modelling</a:t>
            </a:r>
            <a:r>
              <a:rPr lang="en-US" sz="2400" b="1" dirty="0" smtClean="0">
                <a:solidFill>
                  <a:srgbClr val="FFFFCC"/>
                </a:solidFill>
                <a:latin typeface="Candara" pitchFamily="34" charset="0"/>
              </a:rPr>
              <a:t> </a:t>
            </a:r>
            <a:r>
              <a:rPr lang="en-US" sz="2400" b="1" dirty="0">
                <a:solidFill>
                  <a:srgbClr val="FFFFCC"/>
                </a:solidFill>
                <a:latin typeface="Candara" pitchFamily="34" charset="0"/>
              </a:rPr>
              <a:t>or demonstration of strategies </a:t>
            </a:r>
            <a:r>
              <a:rPr lang="en-US" sz="2400" b="1" dirty="0" smtClean="0">
                <a:solidFill>
                  <a:srgbClr val="FFFFCC"/>
                </a:solidFill>
                <a:latin typeface="Candara" pitchFamily="34" charset="0"/>
              </a:rPr>
              <a:t>needed</a:t>
            </a:r>
            <a:endParaRPr lang="en-US" sz="2400" b="1" dirty="0">
              <a:solidFill>
                <a:srgbClr val="FFFFCC"/>
              </a:solidFill>
              <a:latin typeface="Candara" pitchFamily="34" charset="0"/>
            </a:endParaRPr>
          </a:p>
          <a:p>
            <a:r>
              <a:rPr lang="en-US" sz="2400" b="1" dirty="0">
                <a:solidFill>
                  <a:srgbClr val="FFFFCC"/>
                </a:solidFill>
                <a:latin typeface="Candara" pitchFamily="34" charset="0"/>
              </a:rPr>
              <a:t>providing opportunities for students to apply newly acquired knowledge and skills with guidance from the teacher and support from their peers before being expected to succeed independently.</a:t>
            </a:r>
            <a:endParaRPr lang="en-AU" sz="2400" b="1" dirty="0">
              <a:solidFill>
                <a:srgbClr val="FFFFCC"/>
              </a:solidFill>
              <a:latin typeface="Candara" pitchFamily="34" charset="0"/>
            </a:endParaRPr>
          </a:p>
          <a:p>
            <a:pPr>
              <a:buFontTx/>
              <a:buNone/>
            </a:pPr>
            <a:endParaRPr lang="en-AU" dirty="0">
              <a:solidFill>
                <a:srgbClr val="FFFFCC"/>
              </a:solidFill>
            </a:endParaRPr>
          </a:p>
        </p:txBody>
      </p:sp>
      <p:pic>
        <p:nvPicPr>
          <p:cNvPr id="32772" name="Picture 4" descr="BD07139_"/>
          <p:cNvPicPr>
            <a:picLocks noChangeAspect="1" noChangeArrowheads="1"/>
          </p:cNvPicPr>
          <p:nvPr/>
        </p:nvPicPr>
        <p:blipFill>
          <a:blip r:embed="rId2" cstate="print"/>
          <a:srcRect/>
          <a:stretch>
            <a:fillRect/>
          </a:stretch>
        </p:blipFill>
        <p:spPr bwMode="auto">
          <a:xfrm>
            <a:off x="6553200" y="3810000"/>
            <a:ext cx="1995488" cy="2641600"/>
          </a:xfrm>
          <a:prstGeom prst="rect">
            <a:avLst/>
          </a:prstGeom>
          <a:noFill/>
        </p:spPr>
      </p:pic>
      <p:pic>
        <p:nvPicPr>
          <p:cNvPr id="32773" name="Picture 5" descr="j0089064"/>
          <p:cNvPicPr>
            <a:picLocks noChangeAspect="1" noChangeArrowheads="1"/>
          </p:cNvPicPr>
          <p:nvPr/>
        </p:nvPicPr>
        <p:blipFill>
          <a:blip r:embed="rId3" cstate="print"/>
          <a:srcRect/>
          <a:stretch>
            <a:fillRect/>
          </a:stretch>
        </p:blipFill>
        <p:spPr bwMode="auto">
          <a:xfrm>
            <a:off x="762000" y="4267200"/>
            <a:ext cx="2063750" cy="2181225"/>
          </a:xfrm>
          <a:prstGeom prst="rect">
            <a:avLst/>
          </a:prstGeom>
          <a:noFill/>
        </p:spPr>
      </p:pic>
      <p:pic>
        <p:nvPicPr>
          <p:cNvPr id="32774" name="Picture 6" descr="BD08550_"/>
          <p:cNvPicPr>
            <a:picLocks noChangeAspect="1" noChangeArrowheads="1"/>
          </p:cNvPicPr>
          <p:nvPr/>
        </p:nvPicPr>
        <p:blipFill>
          <a:blip r:embed="rId4" cstate="print"/>
          <a:srcRect/>
          <a:stretch>
            <a:fillRect/>
          </a:stretch>
        </p:blipFill>
        <p:spPr bwMode="auto">
          <a:xfrm>
            <a:off x="3429000" y="4267200"/>
            <a:ext cx="2300288" cy="2271713"/>
          </a:xfrm>
          <a:prstGeom prst="rect">
            <a:avLst/>
          </a:prstGeom>
          <a:noFill/>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Grp="1" noChangeArrowheads="1"/>
          </p:cNvSpPr>
          <p:nvPr>
            <p:ph type="title"/>
          </p:nvPr>
        </p:nvSpPr>
        <p:spPr>
          <a:xfrm>
            <a:off x="0" y="500042"/>
            <a:ext cx="9144000" cy="785794"/>
          </a:xfrm>
        </p:spPr>
        <p:txBody>
          <a:bodyPr>
            <a:normAutofit/>
          </a:bodyPr>
          <a:lstStyle/>
          <a:p>
            <a:r>
              <a:rPr lang="en-US" b="1" dirty="0" smtClean="0">
                <a:solidFill>
                  <a:srgbClr val="5C0000"/>
                </a:solidFill>
                <a:latin typeface="Candara" pitchFamily="34" charset="0"/>
              </a:rPr>
              <a:t>Assessment and Feedback cont’</a:t>
            </a:r>
            <a:endParaRPr lang="en-AU" b="1" dirty="0">
              <a:solidFill>
                <a:srgbClr val="5C0000"/>
              </a:solidFill>
              <a:latin typeface="Candara" pitchFamily="34" charset="0"/>
            </a:endParaRPr>
          </a:p>
        </p:txBody>
      </p:sp>
      <p:sp>
        <p:nvSpPr>
          <p:cNvPr id="4" name="Text Box 3"/>
          <p:cNvSpPr txBox="1">
            <a:spLocks noChangeArrowheads="1"/>
          </p:cNvSpPr>
          <p:nvPr/>
        </p:nvSpPr>
        <p:spPr bwMode="auto">
          <a:xfrm>
            <a:off x="785786" y="1714488"/>
            <a:ext cx="7786742" cy="4708981"/>
          </a:xfrm>
          <a:prstGeom prst="rect">
            <a:avLst/>
          </a:prstGeom>
          <a:noFill/>
          <a:ln w="9525">
            <a:noFill/>
            <a:miter lim="800000"/>
            <a:headEnd/>
            <a:tailEnd/>
          </a:ln>
          <a:effectLst/>
        </p:spPr>
        <p:txBody>
          <a:bodyPr wrap="square">
            <a:spAutoFit/>
          </a:bodyPr>
          <a:lstStyle/>
          <a:p>
            <a:pPr>
              <a:spcBef>
                <a:spcPct val="50000"/>
              </a:spcBef>
            </a:pPr>
            <a:r>
              <a:rPr lang="en-US" sz="2400" b="1" dirty="0" smtClean="0">
                <a:solidFill>
                  <a:srgbClr val="FFFFCC"/>
                </a:solidFill>
                <a:latin typeface="+mj-lt"/>
              </a:rPr>
              <a:t>If </a:t>
            </a:r>
            <a:r>
              <a:rPr lang="en-US" sz="2400" b="1" dirty="0">
                <a:solidFill>
                  <a:srgbClr val="FFFFCC"/>
                </a:solidFill>
                <a:latin typeface="+mj-lt"/>
              </a:rPr>
              <a:t>students’ writing is to be assessed not only by the content that is presented but also the style of the written text (as is most often the case) this needs to be clearly articulated to students. </a:t>
            </a:r>
          </a:p>
          <a:p>
            <a:pPr>
              <a:spcBef>
                <a:spcPct val="50000"/>
              </a:spcBef>
            </a:pPr>
            <a:r>
              <a:rPr lang="en-US" sz="2400" b="1" dirty="0" smtClean="0">
                <a:solidFill>
                  <a:srgbClr val="FFFFCC"/>
                </a:solidFill>
                <a:latin typeface="+mj-lt"/>
              </a:rPr>
              <a:t>It </a:t>
            </a:r>
            <a:r>
              <a:rPr lang="en-US" sz="2400" b="1" dirty="0">
                <a:solidFill>
                  <a:srgbClr val="FFFFCC"/>
                </a:solidFill>
                <a:latin typeface="+mj-lt"/>
              </a:rPr>
              <a:t>is also important that the criteria being assessed has been explicitly taught. </a:t>
            </a:r>
            <a:endParaRPr lang="en-US" sz="2400" b="1" dirty="0" smtClean="0">
              <a:solidFill>
                <a:srgbClr val="FFFFCC"/>
              </a:solidFill>
              <a:latin typeface="+mj-lt"/>
            </a:endParaRPr>
          </a:p>
          <a:p>
            <a:pPr>
              <a:spcBef>
                <a:spcPct val="50000"/>
              </a:spcBef>
            </a:pPr>
            <a:r>
              <a:rPr lang="en-US" sz="2400" b="1" dirty="0" smtClean="0">
                <a:solidFill>
                  <a:srgbClr val="FFFFCC"/>
                </a:solidFill>
                <a:latin typeface="+mj-lt"/>
              </a:rPr>
              <a:t>The skills, knowledge and understanding are the outcomes of a task. Not only are they the content outcomes but also the outcomes for students’ writing. Most of these will be subject specific. </a:t>
            </a:r>
          </a:p>
          <a:p>
            <a:pPr>
              <a:spcBef>
                <a:spcPct val="50000"/>
              </a:spcBef>
            </a:pPr>
            <a:endParaRPr lang="en-AU" sz="2400" b="1" dirty="0">
              <a:solidFill>
                <a:srgbClr val="FFFFCC"/>
              </a:solidFill>
              <a:latin typeface="Candara" pitchFamily="34"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a:xfrm>
            <a:off x="571472" y="1428736"/>
            <a:ext cx="7772400" cy="452419"/>
          </a:xfrm>
        </p:spPr>
        <p:txBody>
          <a:bodyPr>
            <a:noAutofit/>
          </a:bodyPr>
          <a:lstStyle/>
          <a:p>
            <a:r>
              <a:rPr lang="en-US" b="1" dirty="0" smtClean="0">
                <a:solidFill>
                  <a:srgbClr val="5C0000"/>
                </a:solidFill>
                <a:latin typeface="Candara" pitchFamily="34" charset="0"/>
              </a:rPr>
              <a:t>Continuously </a:t>
            </a:r>
            <a:r>
              <a:rPr lang="en-US" b="1" dirty="0">
                <a:solidFill>
                  <a:srgbClr val="5C0000"/>
                </a:solidFill>
                <a:latin typeface="Candara" pitchFamily="34" charset="0"/>
              </a:rPr>
              <a:t>monitor students’ achievements</a:t>
            </a:r>
            <a:endParaRPr lang="en-AU" b="1" dirty="0">
              <a:solidFill>
                <a:srgbClr val="5C0000"/>
              </a:solidFill>
              <a:latin typeface="Candara" pitchFamily="34" charset="0"/>
            </a:endParaRPr>
          </a:p>
        </p:txBody>
      </p:sp>
      <p:sp>
        <p:nvSpPr>
          <p:cNvPr id="47108" name="Rectangle 4"/>
          <p:cNvSpPr>
            <a:spLocks noGrp="1" noChangeArrowheads="1"/>
          </p:cNvSpPr>
          <p:nvPr>
            <p:ph type="body" idx="1"/>
          </p:nvPr>
        </p:nvSpPr>
        <p:spPr>
          <a:xfrm>
            <a:off x="571472" y="2320925"/>
            <a:ext cx="7921625" cy="3894157"/>
          </a:xfrm>
        </p:spPr>
        <p:txBody>
          <a:bodyPr>
            <a:normAutofit/>
          </a:bodyPr>
          <a:lstStyle/>
          <a:p>
            <a:pPr>
              <a:lnSpc>
                <a:spcPct val="80000"/>
              </a:lnSpc>
            </a:pPr>
            <a:r>
              <a:rPr lang="en-US" sz="2400" b="1" dirty="0" smtClean="0">
                <a:solidFill>
                  <a:srgbClr val="FFFFCC"/>
                </a:solidFill>
                <a:latin typeface="Candara" pitchFamily="34" charset="0"/>
              </a:rPr>
              <a:t>Assessment </a:t>
            </a:r>
            <a:r>
              <a:rPr lang="en-US" sz="2400" b="1" dirty="0">
                <a:solidFill>
                  <a:srgbClr val="FFFFCC"/>
                </a:solidFill>
                <a:latin typeface="Candara" pitchFamily="34" charset="0"/>
              </a:rPr>
              <a:t>can be formal or </a:t>
            </a:r>
            <a:r>
              <a:rPr lang="en-US" sz="2400" b="1" dirty="0" smtClean="0">
                <a:solidFill>
                  <a:srgbClr val="FFFFCC"/>
                </a:solidFill>
                <a:latin typeface="Candara" pitchFamily="34" charset="0"/>
              </a:rPr>
              <a:t>informal.</a:t>
            </a:r>
          </a:p>
          <a:p>
            <a:pPr>
              <a:lnSpc>
                <a:spcPct val="80000"/>
              </a:lnSpc>
            </a:pPr>
            <a:r>
              <a:rPr lang="en-US" sz="2400" b="1" dirty="0" smtClean="0">
                <a:solidFill>
                  <a:srgbClr val="FFFFCC"/>
                </a:solidFill>
                <a:latin typeface="Candara" pitchFamily="34" charset="0"/>
              </a:rPr>
              <a:t>Ongoing </a:t>
            </a:r>
            <a:r>
              <a:rPr lang="en-US" sz="2400" b="1" dirty="0">
                <a:solidFill>
                  <a:srgbClr val="FFFFCC"/>
                </a:solidFill>
                <a:latin typeface="Candara" pitchFamily="34" charset="0"/>
              </a:rPr>
              <a:t>evaluation and assessment can be used for several purposes. It can be used to: </a:t>
            </a:r>
            <a:endParaRPr lang="en-US" sz="2400" b="1" dirty="0" smtClean="0">
              <a:solidFill>
                <a:srgbClr val="FFFFCC"/>
              </a:solidFill>
              <a:latin typeface="Candara" pitchFamily="34" charset="0"/>
            </a:endParaRPr>
          </a:p>
          <a:p>
            <a:pPr>
              <a:lnSpc>
                <a:spcPct val="80000"/>
              </a:lnSpc>
              <a:buNone/>
            </a:pPr>
            <a:r>
              <a:rPr lang="en-US" sz="2400" b="1" dirty="0" smtClean="0">
                <a:solidFill>
                  <a:srgbClr val="FFFFCC"/>
                </a:solidFill>
                <a:latin typeface="Candara" pitchFamily="34" charset="0"/>
              </a:rPr>
              <a:t>		* assess </a:t>
            </a:r>
            <a:r>
              <a:rPr lang="en-US" sz="2400" b="1" dirty="0">
                <a:solidFill>
                  <a:srgbClr val="FFFFCC"/>
                </a:solidFill>
                <a:latin typeface="Candara" pitchFamily="34" charset="0"/>
              </a:rPr>
              <a:t>students’ prior learning, </a:t>
            </a:r>
            <a:endParaRPr lang="en-US" sz="2400" b="1" dirty="0" smtClean="0">
              <a:solidFill>
                <a:srgbClr val="FFFFCC"/>
              </a:solidFill>
              <a:latin typeface="Candara" pitchFamily="34" charset="0"/>
            </a:endParaRPr>
          </a:p>
          <a:p>
            <a:pPr>
              <a:lnSpc>
                <a:spcPct val="80000"/>
              </a:lnSpc>
              <a:buNone/>
            </a:pPr>
            <a:r>
              <a:rPr lang="en-US" sz="2400" b="1" dirty="0" smtClean="0">
                <a:solidFill>
                  <a:srgbClr val="FFFFCC"/>
                </a:solidFill>
                <a:latin typeface="Candara" pitchFamily="34" charset="0"/>
              </a:rPr>
              <a:t>		* measure </a:t>
            </a:r>
            <a:r>
              <a:rPr lang="en-US" sz="2400" b="1" dirty="0">
                <a:solidFill>
                  <a:srgbClr val="FFFFCC"/>
                </a:solidFill>
                <a:latin typeface="Candara" pitchFamily="34" charset="0"/>
              </a:rPr>
              <a:t>students’ </a:t>
            </a:r>
            <a:r>
              <a:rPr lang="en-US" sz="2400" b="1" dirty="0" err="1">
                <a:solidFill>
                  <a:srgbClr val="FFFFCC"/>
                </a:solidFill>
                <a:latin typeface="Candara" pitchFamily="34" charset="0"/>
              </a:rPr>
              <a:t>aquisition</a:t>
            </a:r>
            <a:r>
              <a:rPr lang="en-US" sz="2400" b="1" dirty="0">
                <a:solidFill>
                  <a:srgbClr val="FFFFCC"/>
                </a:solidFill>
                <a:latin typeface="Candara" pitchFamily="34" charset="0"/>
              </a:rPr>
              <a:t> of knowledge, </a:t>
            </a:r>
            <a:r>
              <a:rPr lang="en-US" sz="2400" b="1" dirty="0" smtClean="0">
                <a:solidFill>
                  <a:srgbClr val="FFFFCC"/>
                </a:solidFill>
                <a:latin typeface="Candara" pitchFamily="34" charset="0"/>
              </a:rPr>
              <a:t>skills 	   and </a:t>
            </a:r>
            <a:r>
              <a:rPr lang="en-US" sz="2400" b="1" dirty="0">
                <a:solidFill>
                  <a:srgbClr val="FFFFCC"/>
                </a:solidFill>
                <a:latin typeface="Candara" pitchFamily="34" charset="0"/>
              </a:rPr>
              <a:t>understanding, </a:t>
            </a:r>
            <a:endParaRPr lang="en-US" sz="2400" b="1" dirty="0" smtClean="0">
              <a:solidFill>
                <a:srgbClr val="FFFFCC"/>
              </a:solidFill>
              <a:latin typeface="Candara" pitchFamily="34" charset="0"/>
            </a:endParaRPr>
          </a:p>
          <a:p>
            <a:pPr>
              <a:lnSpc>
                <a:spcPct val="80000"/>
              </a:lnSpc>
              <a:buNone/>
            </a:pPr>
            <a:r>
              <a:rPr lang="en-US" sz="2400" b="1" dirty="0" smtClean="0">
                <a:solidFill>
                  <a:srgbClr val="FFFFCC"/>
                </a:solidFill>
                <a:latin typeface="Candara" pitchFamily="34" charset="0"/>
              </a:rPr>
              <a:t>		* provide </a:t>
            </a:r>
            <a:r>
              <a:rPr lang="en-US" sz="2400" b="1" dirty="0">
                <a:solidFill>
                  <a:srgbClr val="FFFFCC"/>
                </a:solidFill>
                <a:latin typeface="Candara" pitchFamily="34" charset="0"/>
              </a:rPr>
              <a:t>teachers with feedback on the </a:t>
            </a:r>
            <a:r>
              <a:rPr lang="en-US" sz="2400" b="1" dirty="0" smtClean="0">
                <a:solidFill>
                  <a:srgbClr val="FFFFCC"/>
                </a:solidFill>
                <a:latin typeface="Candara" pitchFamily="34" charset="0"/>
              </a:rPr>
              <a:t>	     	   	   effectiveness of their teaching,</a:t>
            </a:r>
          </a:p>
          <a:p>
            <a:pPr>
              <a:lnSpc>
                <a:spcPct val="80000"/>
              </a:lnSpc>
              <a:buNone/>
            </a:pPr>
            <a:r>
              <a:rPr lang="en-US" sz="2400" b="1" dirty="0" smtClean="0">
                <a:solidFill>
                  <a:srgbClr val="FFFFCC"/>
                </a:solidFill>
                <a:latin typeface="Candara" pitchFamily="34" charset="0"/>
              </a:rPr>
              <a:t>		* direct </a:t>
            </a:r>
            <a:r>
              <a:rPr lang="en-US" sz="2400" b="1" dirty="0">
                <a:solidFill>
                  <a:srgbClr val="FFFFCC"/>
                </a:solidFill>
                <a:latin typeface="Candara" pitchFamily="34" charset="0"/>
              </a:rPr>
              <a:t>future learning strategies and activities.</a:t>
            </a:r>
            <a:endParaRPr lang="en-AU" sz="2400" b="1" dirty="0">
              <a:latin typeface="Candara" pitchFamily="34" charset="0"/>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9155" name="Text Box 3"/>
          <p:cNvSpPr txBox="1">
            <a:spLocks noChangeArrowheads="1"/>
          </p:cNvSpPr>
          <p:nvPr/>
        </p:nvSpPr>
        <p:spPr bwMode="auto">
          <a:xfrm>
            <a:off x="1000100" y="1928802"/>
            <a:ext cx="7429552" cy="3754874"/>
          </a:xfrm>
          <a:prstGeom prst="rect">
            <a:avLst/>
          </a:prstGeom>
          <a:noFill/>
          <a:ln w="9525">
            <a:noFill/>
            <a:miter lim="800000"/>
            <a:headEnd/>
            <a:tailEnd/>
          </a:ln>
          <a:effectLst/>
        </p:spPr>
        <p:txBody>
          <a:bodyPr wrap="square">
            <a:spAutoFit/>
          </a:bodyPr>
          <a:lstStyle/>
          <a:p>
            <a:pPr>
              <a:spcBef>
                <a:spcPct val="50000"/>
              </a:spcBef>
            </a:pPr>
            <a:r>
              <a:rPr lang="en-US" sz="2800" b="1" dirty="0" smtClean="0">
                <a:solidFill>
                  <a:schemeClr val="accent1">
                    <a:lumMod val="20000"/>
                    <a:lumOff val="80000"/>
                  </a:schemeClr>
                </a:solidFill>
                <a:latin typeface="Candara" pitchFamily="34" charset="0"/>
              </a:rPr>
              <a:t>Provide feedback to students about the effectiveness of their texts, which includes </a:t>
            </a:r>
            <a:r>
              <a:rPr lang="en-US" sz="2800" b="1" dirty="0" err="1" smtClean="0">
                <a:solidFill>
                  <a:schemeClr val="accent1">
                    <a:lumMod val="20000"/>
                    <a:lumOff val="80000"/>
                  </a:schemeClr>
                </a:solidFill>
                <a:latin typeface="Candara" pitchFamily="34" charset="0"/>
              </a:rPr>
              <a:t>organisation</a:t>
            </a:r>
            <a:r>
              <a:rPr lang="en-US" sz="2800" b="1" dirty="0" smtClean="0">
                <a:solidFill>
                  <a:schemeClr val="accent1">
                    <a:lumMod val="20000"/>
                    <a:lumOff val="80000"/>
                  </a:schemeClr>
                </a:solidFill>
                <a:latin typeface="Candara" pitchFamily="34" charset="0"/>
              </a:rPr>
              <a:t>, cohesion, grammar, word choice, spelling, punctuation and presentation (handwriting or word processing) </a:t>
            </a:r>
          </a:p>
          <a:p>
            <a:pPr>
              <a:spcBef>
                <a:spcPct val="50000"/>
              </a:spcBef>
            </a:pPr>
            <a:r>
              <a:rPr lang="en-US" sz="2800" b="1" dirty="0" smtClean="0">
                <a:solidFill>
                  <a:schemeClr val="accent1">
                    <a:lumMod val="20000"/>
                    <a:lumOff val="80000"/>
                  </a:schemeClr>
                </a:solidFill>
                <a:latin typeface="Candara" pitchFamily="34" charset="0"/>
              </a:rPr>
              <a:t>This </a:t>
            </a:r>
            <a:r>
              <a:rPr lang="en-US" sz="2800" b="1" dirty="0">
                <a:solidFill>
                  <a:schemeClr val="accent1">
                    <a:lumMod val="20000"/>
                    <a:lumOff val="80000"/>
                  </a:schemeClr>
                </a:solidFill>
                <a:latin typeface="Candara" pitchFamily="34" charset="0"/>
              </a:rPr>
              <a:t>entails using explicit language to discuss students work and providing reasons and strategies for improving their writing.</a:t>
            </a:r>
            <a:endParaRPr lang="en-AU" sz="2800" b="1" dirty="0">
              <a:solidFill>
                <a:schemeClr val="accent1">
                  <a:lumMod val="20000"/>
                  <a:lumOff val="80000"/>
                </a:schemeClr>
              </a:solidFill>
              <a:latin typeface="Candara" pitchFamily="34" charset="0"/>
            </a:endParaRPr>
          </a:p>
        </p:txBody>
      </p:sp>
      <p:sp>
        <p:nvSpPr>
          <p:cNvPr id="5" name="Rectangle 2"/>
          <p:cNvSpPr txBox="1">
            <a:spLocks noChangeArrowheads="1"/>
          </p:cNvSpPr>
          <p:nvPr/>
        </p:nvSpPr>
        <p:spPr>
          <a:xfrm>
            <a:off x="571472" y="1071546"/>
            <a:ext cx="7772400" cy="452419"/>
          </a:xfrm>
          <a:prstGeom prst="rect">
            <a:avLst/>
          </a:prstGeom>
        </p:spPr>
        <p:txBody>
          <a:bodyPr vert="horz" lIns="91440" tIns="45720" rIns="91440" bIns="45720" rtlCol="0" anchor="b" anchorCtr="0">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1" i="0" u="none" strike="noStrike" kern="1200" cap="none" spc="0" normalizeH="0" baseline="0" noProof="0" dirty="0" smtClean="0">
                <a:ln>
                  <a:noFill/>
                </a:ln>
                <a:solidFill>
                  <a:srgbClr val="5C0000"/>
                </a:solidFill>
                <a:effectLst/>
                <a:uLnTx/>
                <a:uFillTx/>
                <a:latin typeface="Candara" pitchFamily="34" charset="0"/>
                <a:ea typeface="+mj-ea"/>
                <a:cs typeface="+mj-cs"/>
              </a:rPr>
              <a:t>Feedback</a:t>
            </a:r>
            <a:endParaRPr kumimoji="0" lang="en-AU" sz="4400" b="1" i="0" u="none" strike="noStrike" kern="1200" cap="none" spc="0" normalizeH="0" baseline="0" noProof="0" dirty="0">
              <a:ln>
                <a:noFill/>
              </a:ln>
              <a:solidFill>
                <a:srgbClr val="5C0000"/>
              </a:solidFill>
              <a:effectLst/>
              <a:uLnTx/>
              <a:uFillTx/>
              <a:latin typeface="Candara" pitchFamily="34" charset="0"/>
              <a:ea typeface="+mj-ea"/>
              <a:cs typeface="+mj-cs"/>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642910" y="428604"/>
            <a:ext cx="7772400" cy="685800"/>
          </a:xfrm>
        </p:spPr>
        <p:txBody>
          <a:bodyPr>
            <a:noAutofit/>
          </a:bodyPr>
          <a:lstStyle/>
          <a:p>
            <a:r>
              <a:rPr lang="en-US" b="1" dirty="0">
                <a:solidFill>
                  <a:srgbClr val="5C0000"/>
                </a:solidFill>
              </a:rPr>
              <a:t>Student </a:t>
            </a:r>
            <a:r>
              <a:rPr lang="en-US" b="1" dirty="0" err="1" smtClean="0">
                <a:solidFill>
                  <a:srgbClr val="5C0000"/>
                </a:solidFill>
              </a:rPr>
              <a:t>Centred</a:t>
            </a:r>
            <a:r>
              <a:rPr lang="en-US" b="1" dirty="0" smtClean="0">
                <a:solidFill>
                  <a:srgbClr val="5C0000"/>
                </a:solidFill>
              </a:rPr>
              <a:t> </a:t>
            </a:r>
            <a:r>
              <a:rPr lang="en-US" b="1" dirty="0">
                <a:solidFill>
                  <a:srgbClr val="5C0000"/>
                </a:solidFill>
              </a:rPr>
              <a:t>Learning</a:t>
            </a:r>
            <a:endParaRPr lang="en-AU" b="1" dirty="0">
              <a:solidFill>
                <a:srgbClr val="5C0000"/>
              </a:solidFill>
            </a:endParaRPr>
          </a:p>
        </p:txBody>
      </p:sp>
      <p:sp>
        <p:nvSpPr>
          <p:cNvPr id="34819" name="Rectangle 3"/>
          <p:cNvSpPr>
            <a:spLocks noGrp="1" noChangeArrowheads="1"/>
          </p:cNvSpPr>
          <p:nvPr>
            <p:ph type="body" idx="1"/>
          </p:nvPr>
        </p:nvSpPr>
        <p:spPr>
          <a:xfrm>
            <a:off x="533400" y="1357298"/>
            <a:ext cx="8229600" cy="5195902"/>
          </a:xfrm>
        </p:spPr>
        <p:txBody>
          <a:bodyPr/>
          <a:lstStyle/>
          <a:p>
            <a:pPr>
              <a:buFontTx/>
              <a:buNone/>
            </a:pPr>
            <a:r>
              <a:rPr lang="en-US" sz="2400" b="1" dirty="0" smtClean="0">
                <a:solidFill>
                  <a:srgbClr val="FFFFCC"/>
                </a:solidFill>
                <a:latin typeface="+mj-lt"/>
              </a:rPr>
              <a:t>Student </a:t>
            </a:r>
            <a:r>
              <a:rPr lang="en-US" sz="2400" b="1" dirty="0" err="1" smtClean="0">
                <a:solidFill>
                  <a:srgbClr val="FFFFCC"/>
                </a:solidFill>
                <a:latin typeface="+mj-lt"/>
              </a:rPr>
              <a:t>centred</a:t>
            </a:r>
            <a:r>
              <a:rPr lang="en-US" sz="2400" b="1" dirty="0" smtClean="0">
                <a:solidFill>
                  <a:srgbClr val="FFFFCC"/>
                </a:solidFill>
                <a:latin typeface="+mj-lt"/>
              </a:rPr>
              <a:t> learning is NOT student DOING .</a:t>
            </a:r>
          </a:p>
          <a:p>
            <a:pPr>
              <a:buFontTx/>
              <a:buNone/>
            </a:pPr>
            <a:r>
              <a:rPr lang="en-US" sz="2400" b="1" dirty="0" smtClean="0">
                <a:solidFill>
                  <a:srgbClr val="FFFFCC"/>
                </a:solidFill>
                <a:latin typeface="+mj-lt"/>
              </a:rPr>
              <a:t>Explicit </a:t>
            </a:r>
            <a:r>
              <a:rPr lang="en-US" sz="2400" b="1" dirty="0">
                <a:solidFill>
                  <a:srgbClr val="FFFFCC"/>
                </a:solidFill>
                <a:latin typeface="+mj-lt"/>
              </a:rPr>
              <a:t>teaching </a:t>
            </a:r>
            <a:r>
              <a:rPr lang="en-US" sz="2400" b="1" dirty="0" smtClean="0">
                <a:solidFill>
                  <a:srgbClr val="FFFFCC"/>
                </a:solidFill>
                <a:latin typeface="+mj-lt"/>
              </a:rPr>
              <a:t>could </a:t>
            </a:r>
            <a:r>
              <a:rPr lang="en-US" sz="2400" b="1" dirty="0">
                <a:solidFill>
                  <a:srgbClr val="FFFFCC"/>
                </a:solidFill>
                <a:latin typeface="+mj-lt"/>
              </a:rPr>
              <a:t>be viewed as a </a:t>
            </a:r>
            <a:r>
              <a:rPr lang="en-US" sz="2400" b="1" dirty="0" smtClean="0">
                <a:solidFill>
                  <a:srgbClr val="FFFFCC"/>
                </a:solidFill>
                <a:latin typeface="+mj-lt"/>
              </a:rPr>
              <a:t>continuum as the input passes from the teacher to the student.</a:t>
            </a:r>
            <a:endParaRPr lang="en-AU" sz="2400" b="1" dirty="0">
              <a:solidFill>
                <a:srgbClr val="FFFFCC"/>
              </a:solidFill>
              <a:latin typeface="+mj-lt"/>
            </a:endParaRPr>
          </a:p>
        </p:txBody>
      </p:sp>
      <p:sp>
        <p:nvSpPr>
          <p:cNvPr id="34820" name="AutoShape 4"/>
          <p:cNvSpPr>
            <a:spLocks noChangeArrowheads="1"/>
          </p:cNvSpPr>
          <p:nvPr/>
        </p:nvSpPr>
        <p:spPr bwMode="auto">
          <a:xfrm>
            <a:off x="357158" y="4643446"/>
            <a:ext cx="8429684" cy="609600"/>
          </a:xfrm>
          <a:prstGeom prst="leftRightArrow">
            <a:avLst>
              <a:gd name="adj1" fmla="val 50000"/>
              <a:gd name="adj2" fmla="val 237500"/>
            </a:avLst>
          </a:prstGeom>
          <a:solidFill>
            <a:srgbClr val="CC3300"/>
          </a:solidFill>
          <a:ln w="9525">
            <a:solidFill>
              <a:srgbClr val="FFFFCC"/>
            </a:solidFill>
            <a:miter lim="800000"/>
            <a:headEnd/>
            <a:tailEnd/>
          </a:ln>
          <a:effectLst/>
        </p:spPr>
        <p:txBody>
          <a:bodyPr wrap="none" anchor="ctr"/>
          <a:lstStyle/>
          <a:p>
            <a:endParaRPr lang="en-AU" sz="2400" b="1">
              <a:latin typeface="+mj-lt"/>
            </a:endParaRPr>
          </a:p>
        </p:txBody>
      </p:sp>
      <p:sp>
        <p:nvSpPr>
          <p:cNvPr id="34821" name="Text Box 5"/>
          <p:cNvSpPr txBox="1">
            <a:spLocks noChangeArrowheads="1"/>
          </p:cNvSpPr>
          <p:nvPr/>
        </p:nvSpPr>
        <p:spPr bwMode="auto">
          <a:xfrm>
            <a:off x="285720" y="5429264"/>
            <a:ext cx="2071702" cy="830997"/>
          </a:xfrm>
          <a:prstGeom prst="rect">
            <a:avLst/>
          </a:prstGeom>
          <a:noFill/>
          <a:ln w="9525">
            <a:noFill/>
            <a:miter lim="800000"/>
            <a:headEnd/>
            <a:tailEnd/>
          </a:ln>
          <a:effectLst/>
        </p:spPr>
        <p:txBody>
          <a:bodyPr wrap="square">
            <a:spAutoFit/>
          </a:bodyPr>
          <a:lstStyle/>
          <a:p>
            <a:pPr algn="ctr">
              <a:spcBef>
                <a:spcPct val="50000"/>
              </a:spcBef>
            </a:pPr>
            <a:r>
              <a:rPr lang="en-US" sz="2400" b="1" dirty="0" err="1" smtClean="0">
                <a:solidFill>
                  <a:srgbClr val="FFFFCC"/>
                </a:solidFill>
                <a:latin typeface="+mj-lt"/>
              </a:rPr>
              <a:t>Modelled</a:t>
            </a:r>
            <a:r>
              <a:rPr lang="en-US" sz="2400" b="1" dirty="0" smtClean="0">
                <a:solidFill>
                  <a:srgbClr val="FFFFCC"/>
                </a:solidFill>
                <a:latin typeface="+mj-lt"/>
              </a:rPr>
              <a:t> phase</a:t>
            </a:r>
            <a:endParaRPr lang="en-AU" sz="2400" b="1" dirty="0">
              <a:solidFill>
                <a:srgbClr val="FFFFCC"/>
              </a:solidFill>
              <a:latin typeface="+mj-lt"/>
            </a:endParaRPr>
          </a:p>
        </p:txBody>
      </p:sp>
      <p:sp>
        <p:nvSpPr>
          <p:cNvPr id="34822" name="Text Box 6"/>
          <p:cNvSpPr txBox="1">
            <a:spLocks noChangeArrowheads="1"/>
          </p:cNvSpPr>
          <p:nvPr/>
        </p:nvSpPr>
        <p:spPr bwMode="auto">
          <a:xfrm>
            <a:off x="6500826" y="5429264"/>
            <a:ext cx="2214578" cy="830997"/>
          </a:xfrm>
          <a:prstGeom prst="rect">
            <a:avLst/>
          </a:prstGeom>
          <a:noFill/>
          <a:ln w="9525">
            <a:noFill/>
            <a:miter lim="800000"/>
            <a:headEnd/>
            <a:tailEnd/>
          </a:ln>
          <a:effectLst/>
        </p:spPr>
        <p:txBody>
          <a:bodyPr wrap="square">
            <a:spAutoFit/>
          </a:bodyPr>
          <a:lstStyle/>
          <a:p>
            <a:pPr algn="ctr">
              <a:spcBef>
                <a:spcPct val="50000"/>
              </a:spcBef>
            </a:pPr>
            <a:r>
              <a:rPr lang="en-US" sz="2400" b="1" dirty="0" smtClean="0">
                <a:solidFill>
                  <a:srgbClr val="FFFFCC"/>
                </a:solidFill>
                <a:latin typeface="+mj-lt"/>
              </a:rPr>
              <a:t>Independent phase</a:t>
            </a:r>
            <a:endParaRPr lang="en-AU" sz="2400" b="1" dirty="0">
              <a:solidFill>
                <a:srgbClr val="FFFFCC"/>
              </a:solidFill>
              <a:latin typeface="+mj-lt"/>
            </a:endParaRPr>
          </a:p>
        </p:txBody>
      </p:sp>
      <p:sp>
        <p:nvSpPr>
          <p:cNvPr id="34823" name="Text Box 7"/>
          <p:cNvSpPr txBox="1">
            <a:spLocks noChangeArrowheads="1"/>
          </p:cNvSpPr>
          <p:nvPr/>
        </p:nvSpPr>
        <p:spPr bwMode="auto">
          <a:xfrm>
            <a:off x="285720" y="3429000"/>
            <a:ext cx="2500330" cy="830997"/>
          </a:xfrm>
          <a:prstGeom prst="rect">
            <a:avLst/>
          </a:prstGeom>
          <a:noFill/>
          <a:ln w="9525">
            <a:noFill/>
            <a:miter lim="800000"/>
            <a:headEnd/>
            <a:tailEnd/>
          </a:ln>
          <a:effectLst/>
        </p:spPr>
        <p:txBody>
          <a:bodyPr wrap="square">
            <a:spAutoFit/>
          </a:bodyPr>
          <a:lstStyle/>
          <a:p>
            <a:pPr algn="ctr">
              <a:spcBef>
                <a:spcPct val="50000"/>
              </a:spcBef>
            </a:pPr>
            <a:r>
              <a:rPr lang="en-US" sz="2400" b="1" dirty="0">
                <a:solidFill>
                  <a:srgbClr val="FFFFCC"/>
                </a:solidFill>
                <a:latin typeface="+mj-lt"/>
              </a:rPr>
              <a:t>Input </a:t>
            </a:r>
            <a:r>
              <a:rPr lang="en-US" sz="2400" b="1" dirty="0" smtClean="0">
                <a:solidFill>
                  <a:srgbClr val="FFFFCC"/>
                </a:solidFill>
                <a:latin typeface="+mj-lt"/>
              </a:rPr>
              <a:t>provided by </a:t>
            </a:r>
            <a:r>
              <a:rPr lang="en-US" sz="2400" b="1" dirty="0">
                <a:solidFill>
                  <a:srgbClr val="FFFFCC"/>
                </a:solidFill>
                <a:latin typeface="+mj-lt"/>
              </a:rPr>
              <a:t>the teacher</a:t>
            </a:r>
            <a:endParaRPr lang="en-AU" sz="2400" b="1" dirty="0">
              <a:solidFill>
                <a:srgbClr val="FFFFCC"/>
              </a:solidFill>
              <a:latin typeface="+mj-lt"/>
            </a:endParaRPr>
          </a:p>
        </p:txBody>
      </p:sp>
      <p:sp>
        <p:nvSpPr>
          <p:cNvPr id="34824" name="Text Box 8"/>
          <p:cNvSpPr txBox="1">
            <a:spLocks noChangeArrowheads="1"/>
          </p:cNvSpPr>
          <p:nvPr/>
        </p:nvSpPr>
        <p:spPr bwMode="auto">
          <a:xfrm>
            <a:off x="6072198" y="3214686"/>
            <a:ext cx="2805138" cy="1200329"/>
          </a:xfrm>
          <a:prstGeom prst="rect">
            <a:avLst/>
          </a:prstGeom>
          <a:noFill/>
          <a:ln w="9525">
            <a:noFill/>
            <a:miter lim="800000"/>
            <a:headEnd/>
            <a:tailEnd/>
          </a:ln>
          <a:effectLst/>
        </p:spPr>
        <p:txBody>
          <a:bodyPr wrap="square">
            <a:spAutoFit/>
          </a:bodyPr>
          <a:lstStyle/>
          <a:p>
            <a:pPr algn="ctr">
              <a:spcBef>
                <a:spcPct val="50000"/>
              </a:spcBef>
            </a:pPr>
            <a:r>
              <a:rPr lang="en-US" sz="2400" b="1" dirty="0">
                <a:solidFill>
                  <a:srgbClr val="FFFFCC"/>
                </a:solidFill>
                <a:latin typeface="+mj-lt"/>
              </a:rPr>
              <a:t>Input mainly provided by the student</a:t>
            </a:r>
            <a:endParaRPr lang="en-AU" sz="2400" b="1" dirty="0">
              <a:solidFill>
                <a:srgbClr val="FFFFCC"/>
              </a:solidFill>
              <a:latin typeface="+mj-lt"/>
            </a:endParaRPr>
          </a:p>
        </p:txBody>
      </p:sp>
      <p:sp>
        <p:nvSpPr>
          <p:cNvPr id="9" name="Text Box 6"/>
          <p:cNvSpPr txBox="1">
            <a:spLocks noChangeArrowheads="1"/>
          </p:cNvSpPr>
          <p:nvPr/>
        </p:nvSpPr>
        <p:spPr bwMode="auto">
          <a:xfrm>
            <a:off x="3571868" y="5429264"/>
            <a:ext cx="1857388" cy="830997"/>
          </a:xfrm>
          <a:prstGeom prst="rect">
            <a:avLst/>
          </a:prstGeom>
          <a:noFill/>
          <a:ln w="9525">
            <a:noFill/>
            <a:miter lim="800000"/>
            <a:headEnd/>
            <a:tailEnd/>
          </a:ln>
          <a:effectLst/>
        </p:spPr>
        <p:txBody>
          <a:bodyPr wrap="square">
            <a:spAutoFit/>
          </a:bodyPr>
          <a:lstStyle/>
          <a:p>
            <a:pPr algn="ctr">
              <a:spcBef>
                <a:spcPct val="50000"/>
              </a:spcBef>
            </a:pPr>
            <a:r>
              <a:rPr lang="en-US" sz="2400" b="1" dirty="0" smtClean="0">
                <a:solidFill>
                  <a:srgbClr val="FFFFCC"/>
                </a:solidFill>
                <a:latin typeface="+mj-lt"/>
              </a:rPr>
              <a:t>Guided phase</a:t>
            </a:r>
            <a:endParaRPr lang="en-AU" sz="2400" b="1" dirty="0">
              <a:solidFill>
                <a:srgbClr val="FFFFCC"/>
              </a:solidFill>
              <a:latin typeface="+mj-lt"/>
            </a:endParaRPr>
          </a:p>
        </p:txBody>
      </p:sp>
      <p:sp>
        <p:nvSpPr>
          <p:cNvPr id="11" name="Text Box 7"/>
          <p:cNvSpPr txBox="1">
            <a:spLocks noChangeArrowheads="1"/>
          </p:cNvSpPr>
          <p:nvPr/>
        </p:nvSpPr>
        <p:spPr bwMode="auto">
          <a:xfrm>
            <a:off x="3214678" y="3214686"/>
            <a:ext cx="2500330" cy="1200329"/>
          </a:xfrm>
          <a:prstGeom prst="rect">
            <a:avLst/>
          </a:prstGeom>
          <a:noFill/>
          <a:ln w="9525">
            <a:noFill/>
            <a:miter lim="800000"/>
            <a:headEnd/>
            <a:tailEnd/>
          </a:ln>
          <a:effectLst/>
        </p:spPr>
        <p:txBody>
          <a:bodyPr wrap="square">
            <a:spAutoFit/>
          </a:bodyPr>
          <a:lstStyle/>
          <a:p>
            <a:pPr algn="ctr">
              <a:spcBef>
                <a:spcPct val="50000"/>
              </a:spcBef>
            </a:pPr>
            <a:r>
              <a:rPr lang="en-US" sz="2400" b="1" dirty="0">
                <a:solidFill>
                  <a:srgbClr val="FFFFCC"/>
                </a:solidFill>
                <a:latin typeface="+mj-lt"/>
              </a:rPr>
              <a:t>Input </a:t>
            </a:r>
            <a:r>
              <a:rPr lang="en-US" sz="2400" b="1" dirty="0" smtClean="0">
                <a:solidFill>
                  <a:srgbClr val="FFFFCC"/>
                </a:solidFill>
                <a:latin typeface="+mj-lt"/>
              </a:rPr>
              <a:t>provided jointly by teacher and student</a:t>
            </a:r>
            <a:endParaRPr lang="en-AU" sz="2400" b="1" dirty="0">
              <a:solidFill>
                <a:srgbClr val="FFFFCC"/>
              </a:solidFill>
              <a:latin typeface="+mj-lt"/>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714348" y="214290"/>
            <a:ext cx="7772400" cy="838200"/>
          </a:xfrm>
          <a:prstGeom prst="rect">
            <a:avLst/>
          </a:prstGeom>
        </p:spPr>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1" i="0" u="none" strike="noStrike" kern="1200" cap="none" spc="0" normalizeH="0" baseline="0" noProof="0" dirty="0" smtClean="0">
                <a:ln>
                  <a:noFill/>
                </a:ln>
                <a:solidFill>
                  <a:srgbClr val="5C0000"/>
                </a:solidFill>
                <a:effectLst/>
                <a:uLnTx/>
                <a:uFillTx/>
                <a:latin typeface="+mj-lt"/>
                <a:ea typeface="+mj-ea"/>
                <a:cs typeface="+mj-cs"/>
              </a:rPr>
              <a:t>Revision of Explicit Teaching</a:t>
            </a:r>
            <a:endParaRPr kumimoji="0" lang="en-AU" sz="4400" b="1" i="0" u="none" strike="noStrike" kern="1200" cap="none" spc="0" normalizeH="0" baseline="0" noProof="0" dirty="0">
              <a:ln>
                <a:noFill/>
              </a:ln>
              <a:solidFill>
                <a:srgbClr val="5C0000"/>
              </a:solidFill>
              <a:effectLst/>
              <a:uLnTx/>
              <a:uFillTx/>
              <a:latin typeface="+mj-lt"/>
              <a:ea typeface="+mj-ea"/>
              <a:cs typeface="+mj-cs"/>
            </a:endParaRPr>
          </a:p>
        </p:txBody>
      </p:sp>
      <p:sp>
        <p:nvSpPr>
          <p:cNvPr id="3" name="Oval 4"/>
          <p:cNvSpPr>
            <a:spLocks noChangeArrowheads="1"/>
          </p:cNvSpPr>
          <p:nvPr/>
        </p:nvSpPr>
        <p:spPr bwMode="auto">
          <a:xfrm>
            <a:off x="1979613" y="1268413"/>
            <a:ext cx="5105400" cy="4953000"/>
          </a:xfrm>
          <a:prstGeom prst="ellipse">
            <a:avLst/>
          </a:prstGeom>
          <a:solidFill>
            <a:srgbClr val="FFCC81"/>
          </a:solidFill>
          <a:ln w="28575">
            <a:solidFill>
              <a:srgbClr val="3E1500"/>
            </a:solidFill>
            <a:round/>
            <a:headEnd/>
            <a:tailEnd/>
          </a:ln>
          <a:effectLst/>
        </p:spPr>
        <p:txBody>
          <a:bodyPr wrap="none" anchor="ctr"/>
          <a:lstStyle/>
          <a:p>
            <a:pPr algn="ctr"/>
            <a:endParaRPr lang="en-US" sz="2200" b="1">
              <a:latin typeface="+mj-lt"/>
            </a:endParaRPr>
          </a:p>
        </p:txBody>
      </p:sp>
      <p:sp>
        <p:nvSpPr>
          <p:cNvPr id="4" name="Line 5"/>
          <p:cNvSpPr>
            <a:spLocks noChangeShapeType="1"/>
          </p:cNvSpPr>
          <p:nvPr/>
        </p:nvSpPr>
        <p:spPr bwMode="auto">
          <a:xfrm>
            <a:off x="6019800" y="1752600"/>
            <a:ext cx="304800" cy="762000"/>
          </a:xfrm>
          <a:prstGeom prst="line">
            <a:avLst/>
          </a:prstGeom>
          <a:noFill/>
          <a:ln w="28575">
            <a:solidFill>
              <a:srgbClr val="3E1500"/>
            </a:solidFill>
            <a:round/>
            <a:headEnd/>
            <a:tailEnd/>
          </a:ln>
          <a:effectLst/>
        </p:spPr>
        <p:txBody>
          <a:bodyPr wrap="none"/>
          <a:lstStyle/>
          <a:p>
            <a:endParaRPr lang="en-AU" sz="2200" b="1">
              <a:latin typeface="+mj-lt"/>
            </a:endParaRPr>
          </a:p>
        </p:txBody>
      </p:sp>
      <p:sp>
        <p:nvSpPr>
          <p:cNvPr id="5" name="Line 6"/>
          <p:cNvSpPr>
            <a:spLocks noChangeShapeType="1"/>
          </p:cNvSpPr>
          <p:nvPr/>
        </p:nvSpPr>
        <p:spPr bwMode="auto">
          <a:xfrm flipH="1">
            <a:off x="5257800" y="2514600"/>
            <a:ext cx="1066800" cy="152400"/>
          </a:xfrm>
          <a:prstGeom prst="line">
            <a:avLst/>
          </a:prstGeom>
          <a:noFill/>
          <a:ln w="28575">
            <a:solidFill>
              <a:srgbClr val="3E1500"/>
            </a:solidFill>
            <a:round/>
            <a:headEnd/>
            <a:tailEnd/>
          </a:ln>
          <a:effectLst/>
        </p:spPr>
        <p:txBody>
          <a:bodyPr wrap="none"/>
          <a:lstStyle/>
          <a:p>
            <a:endParaRPr lang="en-AU" sz="2200" b="1">
              <a:latin typeface="+mj-lt"/>
            </a:endParaRPr>
          </a:p>
        </p:txBody>
      </p:sp>
      <p:sp>
        <p:nvSpPr>
          <p:cNvPr id="6" name="Oval 9"/>
          <p:cNvSpPr>
            <a:spLocks noChangeArrowheads="1"/>
          </p:cNvSpPr>
          <p:nvPr/>
        </p:nvSpPr>
        <p:spPr bwMode="auto">
          <a:xfrm>
            <a:off x="3429000" y="2286000"/>
            <a:ext cx="2514600" cy="2590800"/>
          </a:xfrm>
          <a:prstGeom prst="ellipse">
            <a:avLst/>
          </a:prstGeom>
          <a:solidFill>
            <a:srgbClr val="FFCC81"/>
          </a:solidFill>
          <a:ln w="28575">
            <a:solidFill>
              <a:srgbClr val="3E1500"/>
            </a:solidFill>
            <a:round/>
            <a:headEnd/>
            <a:tailEnd/>
          </a:ln>
          <a:effectLst/>
        </p:spPr>
        <p:txBody>
          <a:bodyPr wrap="none" anchor="ctr"/>
          <a:lstStyle/>
          <a:p>
            <a:endParaRPr lang="en-AU" sz="2200" b="1">
              <a:latin typeface="+mj-lt"/>
            </a:endParaRPr>
          </a:p>
        </p:txBody>
      </p:sp>
      <p:sp>
        <p:nvSpPr>
          <p:cNvPr id="7" name="Line 10"/>
          <p:cNvSpPr>
            <a:spLocks noChangeShapeType="1"/>
          </p:cNvSpPr>
          <p:nvPr/>
        </p:nvSpPr>
        <p:spPr bwMode="auto">
          <a:xfrm flipH="1">
            <a:off x="5029200" y="4724400"/>
            <a:ext cx="304800" cy="914400"/>
          </a:xfrm>
          <a:prstGeom prst="line">
            <a:avLst/>
          </a:prstGeom>
          <a:noFill/>
          <a:ln w="28575">
            <a:solidFill>
              <a:srgbClr val="3E1500"/>
            </a:solidFill>
            <a:round/>
            <a:headEnd/>
            <a:tailEnd/>
          </a:ln>
          <a:effectLst/>
        </p:spPr>
        <p:txBody>
          <a:bodyPr wrap="none"/>
          <a:lstStyle/>
          <a:p>
            <a:endParaRPr lang="en-AU" sz="2200" b="1">
              <a:latin typeface="+mj-lt"/>
            </a:endParaRPr>
          </a:p>
        </p:txBody>
      </p:sp>
      <p:sp>
        <p:nvSpPr>
          <p:cNvPr id="8" name="Line 11"/>
          <p:cNvSpPr>
            <a:spLocks noChangeShapeType="1"/>
          </p:cNvSpPr>
          <p:nvPr/>
        </p:nvSpPr>
        <p:spPr bwMode="auto">
          <a:xfrm>
            <a:off x="5029200" y="5638800"/>
            <a:ext cx="990600" cy="152400"/>
          </a:xfrm>
          <a:prstGeom prst="line">
            <a:avLst/>
          </a:prstGeom>
          <a:noFill/>
          <a:ln w="28575">
            <a:solidFill>
              <a:srgbClr val="3E1500"/>
            </a:solidFill>
            <a:round/>
            <a:headEnd/>
            <a:tailEnd/>
          </a:ln>
          <a:effectLst/>
        </p:spPr>
        <p:txBody>
          <a:bodyPr wrap="none"/>
          <a:lstStyle/>
          <a:p>
            <a:endParaRPr lang="en-AU" sz="2200" b="1">
              <a:latin typeface="+mj-lt"/>
            </a:endParaRPr>
          </a:p>
        </p:txBody>
      </p:sp>
      <p:sp>
        <p:nvSpPr>
          <p:cNvPr id="9" name="Line 12"/>
          <p:cNvSpPr>
            <a:spLocks noChangeShapeType="1"/>
          </p:cNvSpPr>
          <p:nvPr/>
        </p:nvSpPr>
        <p:spPr bwMode="auto">
          <a:xfrm flipH="1">
            <a:off x="2057400" y="3581400"/>
            <a:ext cx="533400" cy="838200"/>
          </a:xfrm>
          <a:prstGeom prst="line">
            <a:avLst/>
          </a:prstGeom>
          <a:noFill/>
          <a:ln w="28575">
            <a:solidFill>
              <a:srgbClr val="3E1500"/>
            </a:solidFill>
            <a:round/>
            <a:headEnd/>
            <a:tailEnd/>
          </a:ln>
          <a:effectLst/>
        </p:spPr>
        <p:txBody>
          <a:bodyPr wrap="none"/>
          <a:lstStyle/>
          <a:p>
            <a:endParaRPr lang="en-AU" sz="2200" b="1">
              <a:latin typeface="+mj-lt"/>
            </a:endParaRPr>
          </a:p>
        </p:txBody>
      </p:sp>
      <p:sp>
        <p:nvSpPr>
          <p:cNvPr id="10" name="Line 13"/>
          <p:cNvSpPr>
            <a:spLocks noChangeShapeType="1"/>
          </p:cNvSpPr>
          <p:nvPr/>
        </p:nvSpPr>
        <p:spPr bwMode="auto">
          <a:xfrm>
            <a:off x="2590800" y="3581400"/>
            <a:ext cx="914400" cy="457200"/>
          </a:xfrm>
          <a:prstGeom prst="line">
            <a:avLst/>
          </a:prstGeom>
          <a:noFill/>
          <a:ln w="28575">
            <a:solidFill>
              <a:srgbClr val="3E1500"/>
            </a:solidFill>
            <a:round/>
            <a:headEnd/>
            <a:tailEnd/>
          </a:ln>
          <a:effectLst/>
        </p:spPr>
        <p:txBody>
          <a:bodyPr wrap="none"/>
          <a:lstStyle/>
          <a:p>
            <a:endParaRPr lang="en-AU" sz="2200" b="1">
              <a:latin typeface="+mj-lt"/>
            </a:endParaRPr>
          </a:p>
        </p:txBody>
      </p:sp>
      <p:sp>
        <p:nvSpPr>
          <p:cNvPr id="11" name="Line 27"/>
          <p:cNvSpPr>
            <a:spLocks noChangeShapeType="1"/>
          </p:cNvSpPr>
          <p:nvPr/>
        </p:nvSpPr>
        <p:spPr bwMode="auto">
          <a:xfrm flipH="1">
            <a:off x="5410200" y="3124200"/>
            <a:ext cx="457200" cy="533400"/>
          </a:xfrm>
          <a:prstGeom prst="line">
            <a:avLst/>
          </a:prstGeom>
          <a:noFill/>
          <a:ln w="28575">
            <a:solidFill>
              <a:srgbClr val="3E1500"/>
            </a:solidFill>
            <a:round/>
            <a:headEnd/>
            <a:tailEnd/>
          </a:ln>
          <a:effectLst/>
        </p:spPr>
        <p:txBody>
          <a:bodyPr wrap="none" anchor="ctr"/>
          <a:lstStyle/>
          <a:p>
            <a:endParaRPr lang="en-AU" sz="2200" b="1">
              <a:latin typeface="+mj-lt"/>
            </a:endParaRPr>
          </a:p>
        </p:txBody>
      </p:sp>
      <p:sp>
        <p:nvSpPr>
          <p:cNvPr id="12" name="Line 28"/>
          <p:cNvSpPr>
            <a:spLocks noChangeShapeType="1"/>
          </p:cNvSpPr>
          <p:nvPr/>
        </p:nvSpPr>
        <p:spPr bwMode="auto">
          <a:xfrm flipH="1" flipV="1">
            <a:off x="4953000" y="3276600"/>
            <a:ext cx="457200" cy="381000"/>
          </a:xfrm>
          <a:prstGeom prst="line">
            <a:avLst/>
          </a:prstGeom>
          <a:noFill/>
          <a:ln w="28575">
            <a:solidFill>
              <a:srgbClr val="3E1500"/>
            </a:solidFill>
            <a:round/>
            <a:headEnd/>
            <a:tailEnd/>
          </a:ln>
          <a:effectLst/>
        </p:spPr>
        <p:txBody>
          <a:bodyPr wrap="none" anchor="ctr"/>
          <a:lstStyle/>
          <a:p>
            <a:endParaRPr lang="en-AU" sz="2200" b="1">
              <a:latin typeface="+mj-lt"/>
            </a:endParaRPr>
          </a:p>
        </p:txBody>
      </p:sp>
      <p:sp>
        <p:nvSpPr>
          <p:cNvPr id="13" name="Line 29"/>
          <p:cNvSpPr>
            <a:spLocks noChangeShapeType="1"/>
          </p:cNvSpPr>
          <p:nvPr/>
        </p:nvSpPr>
        <p:spPr bwMode="auto">
          <a:xfrm flipH="1" flipV="1">
            <a:off x="4800600" y="2286000"/>
            <a:ext cx="152400" cy="990600"/>
          </a:xfrm>
          <a:prstGeom prst="line">
            <a:avLst/>
          </a:prstGeom>
          <a:noFill/>
          <a:ln w="28575">
            <a:solidFill>
              <a:srgbClr val="3E1500"/>
            </a:solidFill>
            <a:round/>
            <a:headEnd/>
            <a:tailEnd/>
          </a:ln>
          <a:effectLst/>
        </p:spPr>
        <p:txBody>
          <a:bodyPr wrap="none" anchor="ctr"/>
          <a:lstStyle/>
          <a:p>
            <a:endParaRPr lang="en-AU" sz="2200" b="1">
              <a:latin typeface="+mj-lt"/>
            </a:endParaRPr>
          </a:p>
        </p:txBody>
      </p:sp>
      <p:sp>
        <p:nvSpPr>
          <p:cNvPr id="14" name="Text Box 30"/>
          <p:cNvSpPr txBox="1">
            <a:spLocks noChangeArrowheads="1"/>
          </p:cNvSpPr>
          <p:nvPr/>
        </p:nvSpPr>
        <p:spPr bwMode="auto">
          <a:xfrm>
            <a:off x="3714744" y="3643314"/>
            <a:ext cx="1752600" cy="938719"/>
          </a:xfrm>
          <a:prstGeom prst="rect">
            <a:avLst/>
          </a:prstGeom>
          <a:noFill/>
          <a:ln w="9525">
            <a:noFill/>
            <a:miter lim="800000"/>
            <a:headEnd/>
            <a:tailEnd/>
          </a:ln>
          <a:effectLst/>
        </p:spPr>
        <p:txBody>
          <a:bodyPr>
            <a:spAutoFit/>
          </a:bodyPr>
          <a:lstStyle/>
          <a:p>
            <a:pPr algn="ctr">
              <a:spcBef>
                <a:spcPct val="50000"/>
              </a:spcBef>
            </a:pPr>
            <a:r>
              <a:rPr lang="en-US" sz="2200" b="1" dirty="0">
                <a:solidFill>
                  <a:srgbClr val="3E1500"/>
                </a:solidFill>
                <a:latin typeface="+mj-lt"/>
              </a:rPr>
              <a:t>Independent</a:t>
            </a:r>
          </a:p>
          <a:p>
            <a:pPr algn="ctr">
              <a:spcBef>
                <a:spcPct val="50000"/>
              </a:spcBef>
            </a:pPr>
            <a:r>
              <a:rPr lang="en-US" sz="2200" b="1" dirty="0">
                <a:solidFill>
                  <a:srgbClr val="3E1500"/>
                </a:solidFill>
                <a:latin typeface="+mj-lt"/>
              </a:rPr>
              <a:t>phase</a:t>
            </a:r>
            <a:endParaRPr lang="en-AU" sz="2200" b="1" dirty="0">
              <a:solidFill>
                <a:srgbClr val="3E1500"/>
              </a:solidFill>
              <a:latin typeface="+mj-lt"/>
            </a:endParaRPr>
          </a:p>
        </p:txBody>
      </p:sp>
      <p:sp>
        <p:nvSpPr>
          <p:cNvPr id="15" name="Text Box 31"/>
          <p:cNvSpPr txBox="1">
            <a:spLocks noChangeArrowheads="1"/>
          </p:cNvSpPr>
          <p:nvPr/>
        </p:nvSpPr>
        <p:spPr bwMode="auto">
          <a:xfrm>
            <a:off x="5867400" y="3357563"/>
            <a:ext cx="1143000" cy="1446550"/>
          </a:xfrm>
          <a:prstGeom prst="rect">
            <a:avLst/>
          </a:prstGeom>
          <a:noFill/>
          <a:ln w="9525">
            <a:noFill/>
            <a:miter lim="800000"/>
            <a:headEnd/>
            <a:tailEnd/>
          </a:ln>
          <a:effectLst/>
        </p:spPr>
        <p:txBody>
          <a:bodyPr>
            <a:spAutoFit/>
          </a:bodyPr>
          <a:lstStyle/>
          <a:p>
            <a:pPr algn="ctr">
              <a:spcBef>
                <a:spcPct val="50000"/>
              </a:spcBef>
            </a:pPr>
            <a:r>
              <a:rPr lang="en-US" sz="2200" b="1" dirty="0">
                <a:solidFill>
                  <a:srgbClr val="3E1500"/>
                </a:solidFill>
                <a:latin typeface="+mj-lt"/>
              </a:rPr>
              <a:t>Setting</a:t>
            </a:r>
          </a:p>
          <a:p>
            <a:pPr algn="ctr">
              <a:spcBef>
                <a:spcPct val="50000"/>
              </a:spcBef>
            </a:pPr>
            <a:r>
              <a:rPr lang="en-US" sz="2200" b="1" dirty="0">
                <a:solidFill>
                  <a:srgbClr val="3E1500"/>
                </a:solidFill>
                <a:latin typeface="+mj-lt"/>
              </a:rPr>
              <a:t>the</a:t>
            </a:r>
          </a:p>
          <a:p>
            <a:pPr algn="ctr">
              <a:spcBef>
                <a:spcPct val="50000"/>
              </a:spcBef>
            </a:pPr>
            <a:r>
              <a:rPr lang="en-US" sz="2200" b="1" dirty="0">
                <a:solidFill>
                  <a:srgbClr val="3E1500"/>
                </a:solidFill>
                <a:latin typeface="+mj-lt"/>
              </a:rPr>
              <a:t>context</a:t>
            </a:r>
            <a:endParaRPr lang="en-AU" sz="2200" b="1" dirty="0">
              <a:solidFill>
                <a:srgbClr val="3E1500"/>
              </a:solidFill>
              <a:latin typeface="+mj-lt"/>
            </a:endParaRPr>
          </a:p>
        </p:txBody>
      </p:sp>
      <p:sp>
        <p:nvSpPr>
          <p:cNvPr id="16" name="Text Box 33"/>
          <p:cNvSpPr txBox="1">
            <a:spLocks noChangeArrowheads="1"/>
          </p:cNvSpPr>
          <p:nvPr/>
        </p:nvSpPr>
        <p:spPr bwMode="auto">
          <a:xfrm>
            <a:off x="2895600" y="4800600"/>
            <a:ext cx="1462086" cy="938719"/>
          </a:xfrm>
          <a:prstGeom prst="rect">
            <a:avLst/>
          </a:prstGeom>
          <a:noFill/>
          <a:ln w="9525">
            <a:noFill/>
            <a:miter lim="800000"/>
            <a:headEnd/>
            <a:tailEnd/>
          </a:ln>
          <a:effectLst/>
        </p:spPr>
        <p:txBody>
          <a:bodyPr wrap="square">
            <a:spAutoFit/>
          </a:bodyPr>
          <a:lstStyle/>
          <a:p>
            <a:pPr algn="ctr">
              <a:spcBef>
                <a:spcPct val="50000"/>
              </a:spcBef>
            </a:pPr>
            <a:r>
              <a:rPr lang="en-US" sz="2200" b="1" dirty="0">
                <a:solidFill>
                  <a:srgbClr val="3E1500"/>
                </a:solidFill>
                <a:latin typeface="+mj-lt"/>
              </a:rPr>
              <a:t>Modeling</a:t>
            </a:r>
          </a:p>
          <a:p>
            <a:pPr algn="ctr">
              <a:spcBef>
                <a:spcPct val="50000"/>
              </a:spcBef>
            </a:pPr>
            <a:r>
              <a:rPr lang="en-US" sz="2200" b="1" dirty="0">
                <a:solidFill>
                  <a:srgbClr val="3E1500"/>
                </a:solidFill>
                <a:latin typeface="+mj-lt"/>
              </a:rPr>
              <a:t>phase</a:t>
            </a:r>
            <a:endParaRPr lang="en-AU" sz="2200" b="1" dirty="0">
              <a:solidFill>
                <a:srgbClr val="3E1500"/>
              </a:solidFill>
              <a:latin typeface="+mj-lt"/>
            </a:endParaRPr>
          </a:p>
        </p:txBody>
      </p:sp>
      <p:sp>
        <p:nvSpPr>
          <p:cNvPr id="17" name="Text Box 34"/>
          <p:cNvSpPr txBox="1">
            <a:spLocks noChangeArrowheads="1"/>
          </p:cNvSpPr>
          <p:nvPr/>
        </p:nvSpPr>
        <p:spPr bwMode="auto">
          <a:xfrm>
            <a:off x="2590800" y="1981200"/>
            <a:ext cx="1371600" cy="938719"/>
          </a:xfrm>
          <a:prstGeom prst="rect">
            <a:avLst/>
          </a:prstGeom>
          <a:noFill/>
          <a:ln w="9525">
            <a:noFill/>
            <a:miter lim="800000"/>
            <a:headEnd/>
            <a:tailEnd/>
          </a:ln>
          <a:effectLst/>
        </p:spPr>
        <p:txBody>
          <a:bodyPr>
            <a:spAutoFit/>
          </a:bodyPr>
          <a:lstStyle/>
          <a:p>
            <a:pPr algn="ctr">
              <a:spcBef>
                <a:spcPct val="50000"/>
              </a:spcBef>
            </a:pPr>
            <a:r>
              <a:rPr lang="en-US" sz="2200" b="1" dirty="0">
                <a:solidFill>
                  <a:srgbClr val="3E1500"/>
                </a:solidFill>
                <a:latin typeface="+mj-lt"/>
              </a:rPr>
              <a:t>Guiding</a:t>
            </a:r>
          </a:p>
          <a:p>
            <a:pPr algn="ctr">
              <a:spcBef>
                <a:spcPct val="50000"/>
              </a:spcBef>
            </a:pPr>
            <a:r>
              <a:rPr lang="en-US" sz="2200" b="1" dirty="0">
                <a:solidFill>
                  <a:srgbClr val="3E1500"/>
                </a:solidFill>
                <a:latin typeface="+mj-lt"/>
              </a:rPr>
              <a:t>phase</a:t>
            </a:r>
            <a:endParaRPr lang="en-AU" sz="2200" b="1" dirty="0">
              <a:solidFill>
                <a:srgbClr val="3E1500"/>
              </a:solidFill>
              <a:latin typeface="+mj-lt"/>
            </a:endParaRPr>
          </a:p>
        </p:txBody>
      </p:sp>
      <p:sp>
        <p:nvSpPr>
          <p:cNvPr id="18" name="Text Box 39"/>
          <p:cNvSpPr txBox="1">
            <a:spLocks noChangeArrowheads="1"/>
          </p:cNvSpPr>
          <p:nvPr/>
        </p:nvSpPr>
        <p:spPr bwMode="auto">
          <a:xfrm>
            <a:off x="6948488" y="1484313"/>
            <a:ext cx="1898650" cy="769441"/>
          </a:xfrm>
          <a:prstGeom prst="rect">
            <a:avLst/>
          </a:prstGeom>
          <a:noFill/>
          <a:ln w="9525">
            <a:noFill/>
            <a:miter lim="800000"/>
            <a:headEnd/>
            <a:tailEnd/>
          </a:ln>
          <a:effectLst/>
        </p:spPr>
        <p:txBody>
          <a:bodyPr>
            <a:spAutoFit/>
          </a:bodyPr>
          <a:lstStyle/>
          <a:p>
            <a:pPr algn="ctr">
              <a:spcBef>
                <a:spcPct val="50000"/>
              </a:spcBef>
            </a:pPr>
            <a:r>
              <a:rPr lang="en-US" sz="2200" b="1" dirty="0">
                <a:solidFill>
                  <a:srgbClr val="FFFFCC"/>
                </a:solidFill>
                <a:latin typeface="+mj-lt"/>
              </a:rPr>
              <a:t>Building the field</a:t>
            </a:r>
            <a:endParaRPr lang="en-AU" sz="2200" b="1" dirty="0">
              <a:solidFill>
                <a:srgbClr val="FFFFCC"/>
              </a:solidFill>
              <a:latin typeface="+mj-lt"/>
            </a:endParaRPr>
          </a:p>
        </p:txBody>
      </p:sp>
      <p:sp>
        <p:nvSpPr>
          <p:cNvPr id="19" name="Rectangle 40"/>
          <p:cNvSpPr>
            <a:spLocks noChangeArrowheads="1"/>
          </p:cNvSpPr>
          <p:nvPr/>
        </p:nvSpPr>
        <p:spPr bwMode="auto">
          <a:xfrm>
            <a:off x="6372225" y="5876925"/>
            <a:ext cx="1676400" cy="769441"/>
          </a:xfrm>
          <a:prstGeom prst="rect">
            <a:avLst/>
          </a:prstGeom>
          <a:noFill/>
          <a:ln w="9525">
            <a:noFill/>
            <a:miter lim="800000"/>
            <a:headEnd/>
            <a:tailEnd/>
          </a:ln>
          <a:effectLst/>
        </p:spPr>
        <p:txBody>
          <a:bodyPr>
            <a:spAutoFit/>
          </a:bodyPr>
          <a:lstStyle/>
          <a:p>
            <a:pPr algn="ctr">
              <a:spcBef>
                <a:spcPct val="50000"/>
              </a:spcBef>
            </a:pPr>
            <a:r>
              <a:rPr lang="en-US" sz="2200" b="1">
                <a:solidFill>
                  <a:srgbClr val="FFFFCC"/>
                </a:solidFill>
                <a:latin typeface="+mj-lt"/>
              </a:rPr>
              <a:t>Building the field</a:t>
            </a:r>
            <a:endParaRPr lang="en-AU" sz="2200" b="1">
              <a:solidFill>
                <a:srgbClr val="FFFFCC"/>
              </a:solidFill>
              <a:latin typeface="+mj-lt"/>
            </a:endParaRPr>
          </a:p>
        </p:txBody>
      </p:sp>
      <p:sp>
        <p:nvSpPr>
          <p:cNvPr id="20" name="Rectangle 41"/>
          <p:cNvSpPr>
            <a:spLocks noChangeArrowheads="1"/>
          </p:cNvSpPr>
          <p:nvPr/>
        </p:nvSpPr>
        <p:spPr bwMode="auto">
          <a:xfrm>
            <a:off x="250825" y="3284538"/>
            <a:ext cx="1447800" cy="769441"/>
          </a:xfrm>
          <a:prstGeom prst="rect">
            <a:avLst/>
          </a:prstGeom>
          <a:noFill/>
          <a:ln w="9525">
            <a:noFill/>
            <a:miter lim="800000"/>
            <a:headEnd/>
            <a:tailEnd/>
          </a:ln>
          <a:effectLst/>
        </p:spPr>
        <p:txBody>
          <a:bodyPr>
            <a:spAutoFit/>
          </a:bodyPr>
          <a:lstStyle/>
          <a:p>
            <a:pPr algn="ctr">
              <a:spcBef>
                <a:spcPct val="50000"/>
              </a:spcBef>
            </a:pPr>
            <a:r>
              <a:rPr lang="en-US" sz="2200" b="1" dirty="0">
                <a:solidFill>
                  <a:srgbClr val="FFFFCC"/>
                </a:solidFill>
                <a:latin typeface="+mj-lt"/>
              </a:rPr>
              <a:t>Building the field</a:t>
            </a:r>
            <a:endParaRPr lang="en-AU" sz="2200" b="1" dirty="0">
              <a:solidFill>
                <a:srgbClr val="FFFFCC"/>
              </a:solidFill>
              <a:latin typeface="+mj-lt"/>
            </a:endParaRPr>
          </a:p>
        </p:txBody>
      </p:sp>
      <p:sp>
        <p:nvSpPr>
          <p:cNvPr id="21" name="Rectangle 42"/>
          <p:cNvSpPr>
            <a:spLocks noChangeArrowheads="1"/>
          </p:cNvSpPr>
          <p:nvPr/>
        </p:nvSpPr>
        <p:spPr bwMode="auto">
          <a:xfrm>
            <a:off x="611188" y="1412875"/>
            <a:ext cx="1598612" cy="769441"/>
          </a:xfrm>
          <a:prstGeom prst="rect">
            <a:avLst/>
          </a:prstGeom>
          <a:noFill/>
          <a:ln w="9525">
            <a:noFill/>
            <a:miter lim="800000"/>
            <a:headEnd/>
            <a:tailEnd/>
          </a:ln>
          <a:effectLst/>
        </p:spPr>
        <p:txBody>
          <a:bodyPr>
            <a:spAutoFit/>
          </a:bodyPr>
          <a:lstStyle/>
          <a:p>
            <a:pPr algn="ctr">
              <a:spcBef>
                <a:spcPct val="50000"/>
              </a:spcBef>
            </a:pPr>
            <a:r>
              <a:rPr lang="en-US" sz="2200" b="1" dirty="0">
                <a:solidFill>
                  <a:srgbClr val="FFFFCC"/>
                </a:solidFill>
                <a:latin typeface="+mj-lt"/>
              </a:rPr>
              <a:t>Reflection and review</a:t>
            </a:r>
            <a:endParaRPr lang="en-AU" sz="2200" b="1" dirty="0">
              <a:solidFill>
                <a:srgbClr val="FFFFCC"/>
              </a:solidFill>
              <a:latin typeface="+mj-lt"/>
            </a:endParaRPr>
          </a:p>
        </p:txBody>
      </p:sp>
      <p:sp>
        <p:nvSpPr>
          <p:cNvPr id="22" name="Rectangle 43"/>
          <p:cNvSpPr>
            <a:spLocks noChangeArrowheads="1"/>
          </p:cNvSpPr>
          <p:nvPr/>
        </p:nvSpPr>
        <p:spPr bwMode="auto">
          <a:xfrm>
            <a:off x="395288" y="5300663"/>
            <a:ext cx="1655762" cy="1107996"/>
          </a:xfrm>
          <a:prstGeom prst="rect">
            <a:avLst/>
          </a:prstGeom>
          <a:noFill/>
          <a:ln w="9525">
            <a:noFill/>
            <a:miter lim="800000"/>
            <a:headEnd/>
            <a:tailEnd/>
          </a:ln>
          <a:effectLst/>
        </p:spPr>
        <p:txBody>
          <a:bodyPr>
            <a:spAutoFit/>
          </a:bodyPr>
          <a:lstStyle/>
          <a:p>
            <a:pPr algn="ctr"/>
            <a:r>
              <a:rPr lang="en-US" sz="2200" b="1">
                <a:solidFill>
                  <a:srgbClr val="FFFFCC"/>
                </a:solidFill>
                <a:latin typeface="+mj-lt"/>
              </a:rPr>
              <a:t>Assessment and feedback</a:t>
            </a:r>
            <a:endParaRPr lang="en-AU" sz="2200" b="1">
              <a:solidFill>
                <a:srgbClr val="FFFFCC"/>
              </a:solidFill>
              <a:latin typeface="+mj-lt"/>
            </a:endParaRPr>
          </a:p>
        </p:txBody>
      </p:sp>
      <p:sp>
        <p:nvSpPr>
          <p:cNvPr id="23" name="AutoShape 47"/>
          <p:cNvSpPr>
            <a:spLocks noChangeArrowheads="1"/>
          </p:cNvSpPr>
          <p:nvPr/>
        </p:nvSpPr>
        <p:spPr bwMode="auto">
          <a:xfrm rot="1715988">
            <a:off x="4953000" y="1905000"/>
            <a:ext cx="762000" cy="609600"/>
          </a:xfrm>
          <a:prstGeom prst="triangle">
            <a:avLst>
              <a:gd name="adj" fmla="val 50000"/>
            </a:avLst>
          </a:prstGeom>
          <a:solidFill>
            <a:srgbClr val="FFCC81"/>
          </a:solidFill>
          <a:ln w="9525">
            <a:noFill/>
            <a:miter lim="800000"/>
            <a:headEnd/>
            <a:tailEnd/>
          </a:ln>
          <a:effectLst/>
        </p:spPr>
        <p:txBody>
          <a:bodyPr wrap="none" anchor="ctr"/>
          <a:lstStyle/>
          <a:p>
            <a:endParaRPr lang="en-AU" sz="2200" b="1">
              <a:latin typeface="+mj-lt"/>
            </a:endParaRPr>
          </a:p>
        </p:txBody>
      </p:sp>
      <p:sp>
        <p:nvSpPr>
          <p:cNvPr id="24" name="AutoShape 48"/>
          <p:cNvSpPr>
            <a:spLocks noChangeArrowheads="1"/>
          </p:cNvSpPr>
          <p:nvPr/>
        </p:nvSpPr>
        <p:spPr bwMode="auto">
          <a:xfrm rot="-2172946">
            <a:off x="5462588" y="2520950"/>
            <a:ext cx="457200" cy="609600"/>
          </a:xfrm>
          <a:prstGeom prst="triangle">
            <a:avLst>
              <a:gd name="adj" fmla="val 50000"/>
            </a:avLst>
          </a:prstGeom>
          <a:solidFill>
            <a:srgbClr val="FFCC81"/>
          </a:solidFill>
          <a:ln w="9525">
            <a:noFill/>
            <a:miter lim="800000"/>
            <a:headEnd/>
            <a:tailEnd/>
          </a:ln>
          <a:effectLst/>
        </p:spPr>
        <p:txBody>
          <a:bodyPr wrap="none" anchor="ctr"/>
          <a:lstStyle/>
          <a:p>
            <a:endParaRPr lang="en-AU" sz="2200" b="1">
              <a:latin typeface="+mj-lt"/>
            </a:endParaRPr>
          </a:p>
        </p:txBody>
      </p:sp>
      <p:sp>
        <p:nvSpPr>
          <p:cNvPr id="25" name="Line 49"/>
          <p:cNvSpPr>
            <a:spLocks noChangeShapeType="1"/>
          </p:cNvSpPr>
          <p:nvPr/>
        </p:nvSpPr>
        <p:spPr bwMode="auto">
          <a:xfrm>
            <a:off x="5562600" y="2667000"/>
            <a:ext cx="304800" cy="457200"/>
          </a:xfrm>
          <a:prstGeom prst="line">
            <a:avLst/>
          </a:prstGeom>
          <a:noFill/>
          <a:ln w="28575">
            <a:solidFill>
              <a:srgbClr val="3E1500"/>
            </a:solidFill>
            <a:round/>
            <a:headEnd/>
            <a:tailEnd/>
          </a:ln>
          <a:effectLst/>
        </p:spPr>
        <p:txBody>
          <a:bodyPr wrap="none" anchor="ctr"/>
          <a:lstStyle/>
          <a:p>
            <a:endParaRPr lang="en-AU" sz="2200" b="1">
              <a:latin typeface="+mj-lt"/>
            </a:endParaRPr>
          </a:p>
        </p:txBody>
      </p:sp>
      <p:sp>
        <p:nvSpPr>
          <p:cNvPr id="26" name="Text Box 50"/>
          <p:cNvSpPr txBox="1">
            <a:spLocks noChangeArrowheads="1"/>
          </p:cNvSpPr>
          <p:nvPr/>
        </p:nvSpPr>
        <p:spPr bwMode="auto">
          <a:xfrm rot="-84506">
            <a:off x="7667625" y="2586078"/>
            <a:ext cx="1209675" cy="1107996"/>
          </a:xfrm>
          <a:prstGeom prst="rect">
            <a:avLst/>
          </a:prstGeom>
          <a:noFill/>
          <a:ln w="9525">
            <a:noFill/>
            <a:miter lim="800000"/>
            <a:headEnd/>
            <a:tailEnd/>
          </a:ln>
          <a:effectLst/>
        </p:spPr>
        <p:txBody>
          <a:bodyPr>
            <a:spAutoFit/>
          </a:bodyPr>
          <a:lstStyle/>
          <a:p>
            <a:pPr algn="ctr">
              <a:spcBef>
                <a:spcPct val="50000"/>
              </a:spcBef>
            </a:pPr>
            <a:r>
              <a:rPr lang="en-US" sz="2200" b="1">
                <a:solidFill>
                  <a:srgbClr val="FFFFCC"/>
                </a:solidFill>
                <a:latin typeface="+mj-lt"/>
              </a:rPr>
              <a:t>Linking prior learning</a:t>
            </a:r>
            <a:endParaRPr lang="en-AU" sz="2200" b="1">
              <a:solidFill>
                <a:srgbClr val="FFFFCC"/>
              </a:solidFill>
              <a:latin typeface="+mj-lt"/>
            </a:endParaRPr>
          </a:p>
        </p:txBody>
      </p:sp>
      <p:sp>
        <p:nvSpPr>
          <p:cNvPr id="27" name="Rectangle 51"/>
          <p:cNvSpPr>
            <a:spLocks noChangeArrowheads="1"/>
          </p:cNvSpPr>
          <p:nvPr/>
        </p:nvSpPr>
        <p:spPr bwMode="auto">
          <a:xfrm>
            <a:off x="7308850" y="4581525"/>
            <a:ext cx="1598613" cy="769441"/>
          </a:xfrm>
          <a:prstGeom prst="rect">
            <a:avLst/>
          </a:prstGeom>
          <a:noFill/>
          <a:ln w="9525">
            <a:noFill/>
            <a:miter lim="800000"/>
            <a:headEnd/>
            <a:tailEnd/>
          </a:ln>
          <a:effectLst/>
        </p:spPr>
        <p:txBody>
          <a:bodyPr>
            <a:spAutoFit/>
          </a:bodyPr>
          <a:lstStyle/>
          <a:p>
            <a:pPr algn="ctr">
              <a:spcBef>
                <a:spcPct val="50000"/>
              </a:spcBef>
            </a:pPr>
            <a:r>
              <a:rPr lang="en-US" sz="2200" b="1">
                <a:solidFill>
                  <a:srgbClr val="FFFFCC"/>
                </a:solidFill>
                <a:latin typeface="+mj-lt"/>
              </a:rPr>
              <a:t>Reflection and review</a:t>
            </a:r>
            <a:endParaRPr lang="en-AU" sz="2200" b="1">
              <a:solidFill>
                <a:srgbClr val="FFFFCC"/>
              </a:solidFill>
              <a:latin typeface="+mj-lt"/>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a:xfrm>
            <a:off x="684213" y="549275"/>
            <a:ext cx="7772400" cy="731838"/>
          </a:xfrm>
        </p:spPr>
        <p:txBody>
          <a:bodyPr>
            <a:noAutofit/>
          </a:bodyPr>
          <a:lstStyle/>
          <a:p>
            <a:r>
              <a:rPr lang="en-US" b="1" dirty="0">
                <a:solidFill>
                  <a:srgbClr val="5C0000"/>
                </a:solidFill>
                <a:latin typeface="Candara" pitchFamily="34" charset="0"/>
              </a:rPr>
              <a:t>Points to Consider:</a:t>
            </a:r>
          </a:p>
        </p:txBody>
      </p:sp>
      <p:sp>
        <p:nvSpPr>
          <p:cNvPr id="74755" name="Rectangle 3"/>
          <p:cNvSpPr>
            <a:spLocks noGrp="1" noChangeArrowheads="1"/>
          </p:cNvSpPr>
          <p:nvPr>
            <p:ph type="body" idx="1"/>
          </p:nvPr>
        </p:nvSpPr>
        <p:spPr>
          <a:xfrm>
            <a:off x="755650" y="1844675"/>
            <a:ext cx="7772400" cy="4321175"/>
          </a:xfrm>
        </p:spPr>
        <p:txBody>
          <a:bodyPr>
            <a:noAutofit/>
          </a:bodyPr>
          <a:lstStyle/>
          <a:p>
            <a:pPr>
              <a:lnSpc>
                <a:spcPct val="80000"/>
              </a:lnSpc>
            </a:pPr>
            <a:r>
              <a:rPr lang="en-US" sz="2400" b="1" dirty="0">
                <a:solidFill>
                  <a:srgbClr val="FFFFCC"/>
                </a:solidFill>
                <a:latin typeface="Candara" pitchFamily="34" charset="0"/>
              </a:rPr>
              <a:t>The model is not a lock step </a:t>
            </a:r>
            <a:r>
              <a:rPr lang="en-US" sz="2400" b="1" dirty="0" smtClean="0">
                <a:solidFill>
                  <a:srgbClr val="FFFFCC"/>
                </a:solidFill>
                <a:latin typeface="Candara" pitchFamily="34" charset="0"/>
              </a:rPr>
              <a:t>approach</a:t>
            </a:r>
            <a:endParaRPr lang="en-US" sz="2400" b="1" dirty="0">
              <a:solidFill>
                <a:srgbClr val="FFFFCC"/>
              </a:solidFill>
              <a:latin typeface="Candara" pitchFamily="34" charset="0"/>
            </a:endParaRPr>
          </a:p>
          <a:p>
            <a:pPr>
              <a:lnSpc>
                <a:spcPct val="80000"/>
              </a:lnSpc>
            </a:pPr>
            <a:r>
              <a:rPr lang="en-US" sz="2400" b="1" dirty="0">
                <a:solidFill>
                  <a:srgbClr val="FFFFCC"/>
                </a:solidFill>
                <a:latin typeface="Candara" pitchFamily="34" charset="0"/>
              </a:rPr>
              <a:t>The model is </a:t>
            </a:r>
            <a:r>
              <a:rPr lang="en-US" sz="2400" b="1" dirty="0" smtClean="0">
                <a:solidFill>
                  <a:srgbClr val="FFFFCC"/>
                </a:solidFill>
                <a:latin typeface="Candara" pitchFamily="34" charset="0"/>
              </a:rPr>
              <a:t>flexible</a:t>
            </a:r>
            <a:endParaRPr lang="en-US" sz="2400" b="1" dirty="0">
              <a:solidFill>
                <a:srgbClr val="FFFFCC"/>
              </a:solidFill>
              <a:latin typeface="Candara" pitchFamily="34" charset="0"/>
            </a:endParaRPr>
          </a:p>
          <a:p>
            <a:pPr>
              <a:lnSpc>
                <a:spcPct val="80000"/>
              </a:lnSpc>
            </a:pPr>
            <a:r>
              <a:rPr lang="en-US" sz="2400" b="1" dirty="0">
                <a:solidFill>
                  <a:srgbClr val="FFFFCC"/>
                </a:solidFill>
                <a:latin typeface="Candara" pitchFamily="34" charset="0"/>
              </a:rPr>
              <a:t>Stages may be revisited according to </a:t>
            </a:r>
            <a:r>
              <a:rPr lang="en-US" sz="2400" b="1" dirty="0" smtClean="0">
                <a:solidFill>
                  <a:srgbClr val="FFFFCC"/>
                </a:solidFill>
                <a:latin typeface="Candara" pitchFamily="34" charset="0"/>
              </a:rPr>
              <a:t>need</a:t>
            </a:r>
            <a:endParaRPr lang="en-US" sz="2400" b="1" dirty="0">
              <a:solidFill>
                <a:srgbClr val="FFFFCC"/>
              </a:solidFill>
              <a:latin typeface="Candara" pitchFamily="34" charset="0"/>
            </a:endParaRPr>
          </a:p>
          <a:p>
            <a:pPr>
              <a:lnSpc>
                <a:spcPct val="80000"/>
              </a:lnSpc>
            </a:pPr>
            <a:r>
              <a:rPr lang="en-US" sz="2400" b="1" dirty="0">
                <a:solidFill>
                  <a:srgbClr val="FFFFCC"/>
                </a:solidFill>
                <a:latin typeface="Candara" pitchFamily="34" charset="0"/>
              </a:rPr>
              <a:t>Assessment will determine which stage of the model will come </a:t>
            </a:r>
            <a:r>
              <a:rPr lang="en-US" sz="2400" b="1" dirty="0" smtClean="0">
                <a:solidFill>
                  <a:srgbClr val="FFFFCC"/>
                </a:solidFill>
                <a:latin typeface="Candara" pitchFamily="34" charset="0"/>
              </a:rPr>
              <a:t>next</a:t>
            </a:r>
            <a:endParaRPr lang="en-US" sz="2400" b="1" dirty="0">
              <a:solidFill>
                <a:srgbClr val="FFFFCC"/>
              </a:solidFill>
              <a:latin typeface="Candara" pitchFamily="34" charset="0"/>
            </a:endParaRPr>
          </a:p>
          <a:p>
            <a:pPr>
              <a:lnSpc>
                <a:spcPct val="80000"/>
              </a:lnSpc>
            </a:pPr>
            <a:r>
              <a:rPr lang="en-US" sz="2400" b="1" dirty="0">
                <a:solidFill>
                  <a:srgbClr val="FFFFCC"/>
                </a:solidFill>
                <a:latin typeface="Candara" pitchFamily="34" charset="0"/>
              </a:rPr>
              <a:t>Evident of knowledge and understanding can be collected during </a:t>
            </a:r>
            <a:r>
              <a:rPr lang="en-US" sz="2400" b="1" dirty="0" err="1" smtClean="0">
                <a:solidFill>
                  <a:srgbClr val="FFFFCC"/>
                </a:solidFill>
                <a:latin typeface="Candara" pitchFamily="34" charset="0"/>
              </a:rPr>
              <a:t>modelled</a:t>
            </a:r>
            <a:r>
              <a:rPr lang="en-US" sz="2400" b="1" dirty="0">
                <a:solidFill>
                  <a:srgbClr val="FFFFCC"/>
                </a:solidFill>
                <a:latin typeface="Candara" pitchFamily="34" charset="0"/>
              </a:rPr>
              <a:t>, guided and/or independent </a:t>
            </a:r>
            <a:r>
              <a:rPr lang="en-US" sz="2400" b="1" dirty="0" smtClean="0">
                <a:solidFill>
                  <a:srgbClr val="FFFFCC"/>
                </a:solidFill>
                <a:latin typeface="Candara" pitchFamily="34" charset="0"/>
              </a:rPr>
              <a:t>learning</a:t>
            </a:r>
            <a:endParaRPr lang="en-US" sz="2400" b="1" dirty="0">
              <a:solidFill>
                <a:srgbClr val="FFFFCC"/>
              </a:solidFill>
              <a:latin typeface="Candara" pitchFamily="34" charset="0"/>
            </a:endParaRPr>
          </a:p>
          <a:p>
            <a:pPr>
              <a:lnSpc>
                <a:spcPct val="80000"/>
              </a:lnSpc>
            </a:pPr>
            <a:r>
              <a:rPr lang="en-US" sz="2400" b="1" dirty="0">
                <a:solidFill>
                  <a:srgbClr val="FFFFCC"/>
                </a:solidFill>
                <a:latin typeface="Candara" pitchFamily="34" charset="0"/>
              </a:rPr>
              <a:t>Criteria </a:t>
            </a:r>
            <a:r>
              <a:rPr lang="en-US" sz="2400" b="1" dirty="0" smtClean="0">
                <a:solidFill>
                  <a:srgbClr val="FFFFCC"/>
                </a:solidFill>
                <a:latin typeface="Candara" pitchFamily="34" charset="0"/>
              </a:rPr>
              <a:t>for </a:t>
            </a:r>
            <a:r>
              <a:rPr lang="en-US" sz="2400" b="1" dirty="0">
                <a:solidFill>
                  <a:srgbClr val="FFFFCC"/>
                </a:solidFill>
                <a:latin typeface="Candara" pitchFamily="34" charset="0"/>
              </a:rPr>
              <a:t>assessment must be clear to students before tasks are undertaken</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a:xfrm>
            <a:off x="609600" y="304800"/>
            <a:ext cx="7848600" cy="623870"/>
          </a:xfrm>
        </p:spPr>
        <p:txBody>
          <a:bodyPr>
            <a:normAutofit fontScale="90000"/>
          </a:bodyPr>
          <a:lstStyle/>
          <a:p>
            <a:r>
              <a:rPr lang="en-US" b="1" dirty="0">
                <a:solidFill>
                  <a:srgbClr val="5C0000"/>
                </a:solidFill>
                <a:latin typeface="Candara" pitchFamily="34" charset="0"/>
              </a:rPr>
              <a:t>Looking for evidence!</a:t>
            </a:r>
            <a:endParaRPr lang="en-AU" b="1" dirty="0">
              <a:solidFill>
                <a:srgbClr val="5C0000"/>
              </a:solidFill>
              <a:latin typeface="Candara" pitchFamily="34" charset="0"/>
            </a:endParaRPr>
          </a:p>
        </p:txBody>
      </p:sp>
      <p:sp>
        <p:nvSpPr>
          <p:cNvPr id="62467" name="Rectangle 3"/>
          <p:cNvSpPr>
            <a:spLocks noGrp="1" noChangeArrowheads="1"/>
          </p:cNvSpPr>
          <p:nvPr>
            <p:ph type="body" idx="1"/>
          </p:nvPr>
        </p:nvSpPr>
        <p:spPr>
          <a:xfrm>
            <a:off x="500034" y="1071546"/>
            <a:ext cx="8305800" cy="5105400"/>
          </a:xfrm>
        </p:spPr>
        <p:txBody>
          <a:bodyPr>
            <a:noAutofit/>
          </a:bodyPr>
          <a:lstStyle/>
          <a:p>
            <a:pPr>
              <a:lnSpc>
                <a:spcPct val="90000"/>
              </a:lnSpc>
              <a:buNone/>
            </a:pPr>
            <a:r>
              <a:rPr lang="en-US" sz="2400" b="1" dirty="0">
                <a:solidFill>
                  <a:srgbClr val="FFFFCC"/>
                </a:solidFill>
                <a:latin typeface="Candara" pitchFamily="34" charset="0"/>
              </a:rPr>
              <a:t>It is rumored that </a:t>
            </a:r>
            <a:r>
              <a:rPr lang="en-US" sz="2400" b="1" dirty="0" err="1">
                <a:solidFill>
                  <a:srgbClr val="FFFFCC"/>
                </a:solidFill>
                <a:latin typeface="Candara" pitchFamily="34" charset="0"/>
              </a:rPr>
              <a:t>Mr</a:t>
            </a:r>
            <a:r>
              <a:rPr lang="en-US" sz="2400" b="1" dirty="0">
                <a:solidFill>
                  <a:srgbClr val="FFFFCC"/>
                </a:solidFill>
                <a:latin typeface="Candara" pitchFamily="34" charset="0"/>
              </a:rPr>
              <a:t> Sidney Region </a:t>
            </a:r>
            <a:r>
              <a:rPr lang="en-US" sz="2400" b="1" dirty="0" smtClean="0">
                <a:solidFill>
                  <a:srgbClr val="FFFFCC"/>
                </a:solidFill>
                <a:latin typeface="Candara" pitchFamily="34" charset="0"/>
              </a:rPr>
              <a:t>has </a:t>
            </a:r>
            <a:r>
              <a:rPr lang="en-US" sz="2400" b="1" dirty="0">
                <a:solidFill>
                  <a:srgbClr val="FFFFCC"/>
                </a:solidFill>
                <a:latin typeface="Candara" pitchFamily="34" charset="0"/>
              </a:rPr>
              <a:t>been teaching </a:t>
            </a:r>
            <a:r>
              <a:rPr lang="en-US" sz="2400" b="1" dirty="0" smtClean="0">
                <a:solidFill>
                  <a:srgbClr val="FFFFCC"/>
                </a:solidFill>
                <a:latin typeface="Candara" pitchFamily="34" charset="0"/>
              </a:rPr>
              <a:t>explicitly (shock horror) . </a:t>
            </a:r>
            <a:r>
              <a:rPr lang="en-US" sz="2400" b="1" dirty="0">
                <a:solidFill>
                  <a:srgbClr val="FFFFCC"/>
                </a:solidFill>
                <a:latin typeface="Candara" pitchFamily="34" charset="0"/>
              </a:rPr>
              <a:t>You have been assigned to investigate these allegations. What evidence would you expect to find to substantiate these claims</a:t>
            </a:r>
            <a:r>
              <a:rPr lang="en-US" sz="2400" b="1" dirty="0" smtClean="0">
                <a:solidFill>
                  <a:srgbClr val="FFFFCC"/>
                </a:solidFill>
                <a:latin typeface="Candara" pitchFamily="34" charset="0"/>
              </a:rPr>
              <a:t>?</a:t>
            </a:r>
          </a:p>
          <a:p>
            <a:pPr>
              <a:lnSpc>
                <a:spcPct val="90000"/>
              </a:lnSpc>
              <a:buNone/>
            </a:pPr>
            <a:endParaRPr lang="en-US" sz="1200" b="1" dirty="0">
              <a:solidFill>
                <a:srgbClr val="FFFFCC"/>
              </a:solidFill>
              <a:latin typeface="Candara" pitchFamily="34" charset="0"/>
            </a:endParaRPr>
          </a:p>
          <a:p>
            <a:pPr>
              <a:lnSpc>
                <a:spcPct val="90000"/>
              </a:lnSpc>
              <a:spcBef>
                <a:spcPct val="50000"/>
              </a:spcBef>
              <a:buFontTx/>
              <a:buNone/>
            </a:pPr>
            <a:r>
              <a:rPr lang="en-AU" sz="2400" b="1" dirty="0">
                <a:solidFill>
                  <a:srgbClr val="FFFFCC"/>
                </a:solidFill>
                <a:latin typeface="Candara" pitchFamily="34" charset="0"/>
              </a:rPr>
              <a:t>What does M</a:t>
            </a:r>
            <a:r>
              <a:rPr lang="en-US" sz="2400" b="1" dirty="0">
                <a:solidFill>
                  <a:srgbClr val="FFFFCC"/>
                </a:solidFill>
                <a:latin typeface="Candara" pitchFamily="34" charset="0"/>
              </a:rPr>
              <a:t>r Sidney Region</a:t>
            </a:r>
            <a:r>
              <a:rPr lang="en-AU" sz="2400" b="1" dirty="0">
                <a:solidFill>
                  <a:srgbClr val="FFFFCC"/>
                </a:solidFill>
                <a:latin typeface="Candara" pitchFamily="34" charset="0"/>
              </a:rPr>
              <a:t>’</a:t>
            </a:r>
            <a:r>
              <a:rPr lang="en-US" sz="2400" b="1" dirty="0">
                <a:solidFill>
                  <a:srgbClr val="FFFFCC"/>
                </a:solidFill>
                <a:latin typeface="Candara" pitchFamily="34" charset="0"/>
              </a:rPr>
              <a:t>s</a:t>
            </a:r>
            <a:r>
              <a:rPr lang="en-AU" sz="2400" b="1" dirty="0">
                <a:solidFill>
                  <a:srgbClr val="FFFFCC"/>
                </a:solidFill>
                <a:latin typeface="Candara" pitchFamily="34" charset="0"/>
              </a:rPr>
              <a:t> classroom look like?</a:t>
            </a:r>
          </a:p>
          <a:p>
            <a:pPr>
              <a:lnSpc>
                <a:spcPct val="90000"/>
              </a:lnSpc>
              <a:spcBef>
                <a:spcPct val="50000"/>
              </a:spcBef>
              <a:buFontTx/>
              <a:buNone/>
            </a:pPr>
            <a:r>
              <a:rPr lang="en-AU" sz="2400" b="1" dirty="0">
                <a:solidFill>
                  <a:srgbClr val="FFFFCC"/>
                </a:solidFill>
                <a:latin typeface="Candara" pitchFamily="34" charset="0"/>
              </a:rPr>
              <a:t>What are the students doing?</a:t>
            </a:r>
            <a:r>
              <a:rPr lang="en-US" sz="2400" b="1" dirty="0">
                <a:solidFill>
                  <a:srgbClr val="FFFFCC"/>
                </a:solidFill>
                <a:latin typeface="Candara" pitchFamily="34" charset="0"/>
              </a:rPr>
              <a:t> </a:t>
            </a:r>
          </a:p>
          <a:p>
            <a:pPr>
              <a:lnSpc>
                <a:spcPct val="90000"/>
              </a:lnSpc>
              <a:spcBef>
                <a:spcPct val="50000"/>
              </a:spcBef>
              <a:buFontTx/>
              <a:buNone/>
            </a:pPr>
            <a:r>
              <a:rPr lang="en-US" sz="2400" b="1" dirty="0">
                <a:solidFill>
                  <a:srgbClr val="FFFFCC"/>
                </a:solidFill>
                <a:latin typeface="Candara" pitchFamily="34" charset="0"/>
              </a:rPr>
              <a:t>How is their learning being supported?</a:t>
            </a:r>
            <a:endParaRPr lang="en-AU" sz="2400" b="1" dirty="0">
              <a:solidFill>
                <a:srgbClr val="FFFFCC"/>
              </a:solidFill>
              <a:latin typeface="Candara" pitchFamily="34" charset="0"/>
            </a:endParaRPr>
          </a:p>
          <a:p>
            <a:pPr>
              <a:lnSpc>
                <a:spcPct val="90000"/>
              </a:lnSpc>
              <a:spcBef>
                <a:spcPct val="50000"/>
              </a:spcBef>
              <a:buFontTx/>
              <a:buNone/>
            </a:pPr>
            <a:r>
              <a:rPr lang="en-AU" sz="2400" b="1" dirty="0">
                <a:solidFill>
                  <a:srgbClr val="FFFFCC"/>
                </a:solidFill>
                <a:latin typeface="Candara" pitchFamily="34" charset="0"/>
              </a:rPr>
              <a:t>What resources does he use?</a:t>
            </a:r>
            <a:endParaRPr lang="en-US" sz="2400" b="1" dirty="0">
              <a:solidFill>
                <a:srgbClr val="FFFFCC"/>
              </a:solidFill>
              <a:latin typeface="Candara" pitchFamily="34" charset="0"/>
            </a:endParaRPr>
          </a:p>
          <a:p>
            <a:pPr>
              <a:lnSpc>
                <a:spcPct val="90000"/>
              </a:lnSpc>
              <a:spcBef>
                <a:spcPct val="50000"/>
              </a:spcBef>
              <a:buFontTx/>
              <a:buNone/>
            </a:pPr>
            <a:r>
              <a:rPr lang="en-US" sz="2400" b="1" dirty="0">
                <a:solidFill>
                  <a:srgbClr val="FFFFCC"/>
                </a:solidFill>
                <a:latin typeface="Candara" pitchFamily="34" charset="0"/>
              </a:rPr>
              <a:t>How does he use these resources?</a:t>
            </a:r>
            <a:endParaRPr lang="en-AU" sz="2400" b="1" dirty="0">
              <a:solidFill>
                <a:srgbClr val="FFFFCC"/>
              </a:solidFill>
              <a:latin typeface="Candara" pitchFamily="34" charset="0"/>
            </a:endParaRPr>
          </a:p>
          <a:p>
            <a:pPr>
              <a:lnSpc>
                <a:spcPct val="90000"/>
              </a:lnSpc>
              <a:spcBef>
                <a:spcPct val="50000"/>
              </a:spcBef>
              <a:buFontTx/>
              <a:buNone/>
            </a:pPr>
            <a:r>
              <a:rPr lang="en-AU" sz="2400" b="1" dirty="0">
                <a:solidFill>
                  <a:srgbClr val="FFFFCC"/>
                </a:solidFill>
                <a:latin typeface="Candara" pitchFamily="34" charset="0"/>
              </a:rPr>
              <a:t>What is </a:t>
            </a:r>
            <a:r>
              <a:rPr lang="en-US" sz="2400" b="1" dirty="0" err="1">
                <a:solidFill>
                  <a:srgbClr val="FFFFCC"/>
                </a:solidFill>
                <a:latin typeface="Candara" pitchFamily="34" charset="0"/>
              </a:rPr>
              <a:t>Mr</a:t>
            </a:r>
            <a:r>
              <a:rPr lang="en-US" sz="2400" b="1" dirty="0">
                <a:solidFill>
                  <a:srgbClr val="FFFFCC"/>
                </a:solidFill>
                <a:latin typeface="Candara" pitchFamily="34" charset="0"/>
              </a:rPr>
              <a:t> Region</a:t>
            </a:r>
            <a:r>
              <a:rPr lang="en-AU" sz="2400" b="1" dirty="0">
                <a:solidFill>
                  <a:srgbClr val="FFFFCC"/>
                </a:solidFill>
                <a:latin typeface="Candara" pitchFamily="34" charset="0"/>
              </a:rPr>
              <a:t> doing?</a:t>
            </a:r>
            <a:r>
              <a:rPr lang="en-US" sz="2400" b="1" dirty="0">
                <a:solidFill>
                  <a:srgbClr val="FFFFCC"/>
                </a:solidFill>
                <a:latin typeface="Candara" pitchFamily="34" charset="0"/>
              </a:rPr>
              <a:t> </a:t>
            </a:r>
          </a:p>
          <a:p>
            <a:pPr>
              <a:lnSpc>
                <a:spcPct val="90000"/>
              </a:lnSpc>
              <a:spcBef>
                <a:spcPct val="50000"/>
              </a:spcBef>
              <a:buFontTx/>
              <a:buNone/>
            </a:pPr>
            <a:r>
              <a:rPr lang="en-US" sz="2400" b="1" dirty="0">
                <a:solidFill>
                  <a:srgbClr val="FFFFCC"/>
                </a:solidFill>
                <a:latin typeface="Candara" pitchFamily="34" charset="0"/>
              </a:rPr>
              <a:t>What teaching strategies might he use?</a:t>
            </a:r>
            <a:endParaRPr lang="en-AU" sz="2400" b="1" dirty="0">
              <a:solidFill>
                <a:srgbClr val="FFFFCC"/>
              </a:solidFill>
              <a:latin typeface="Candara" pitchFamily="34" charset="0"/>
            </a:endParaRPr>
          </a:p>
        </p:txBody>
      </p:sp>
      <p:pic>
        <p:nvPicPr>
          <p:cNvPr id="62468" name="Picture 4" descr="PE01457_"/>
          <p:cNvPicPr>
            <a:picLocks noChangeAspect="1" noChangeArrowheads="1"/>
          </p:cNvPicPr>
          <p:nvPr/>
        </p:nvPicPr>
        <p:blipFill>
          <a:blip r:embed="rId2" cstate="print"/>
          <a:srcRect/>
          <a:stretch>
            <a:fillRect/>
          </a:stretch>
        </p:blipFill>
        <p:spPr bwMode="auto">
          <a:xfrm>
            <a:off x="6019800" y="3276600"/>
            <a:ext cx="2778125" cy="3048000"/>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6"/>
          <p:cNvSpPr txBox="1">
            <a:spLocks noChangeArrowheads="1"/>
          </p:cNvSpPr>
          <p:nvPr/>
        </p:nvSpPr>
        <p:spPr>
          <a:xfrm>
            <a:off x="428596" y="285728"/>
            <a:ext cx="8058152" cy="838200"/>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1" i="0" u="none" strike="noStrike" kern="1200" cap="none" spc="0" normalizeH="0" baseline="0" noProof="0" dirty="0" smtClean="0">
                <a:ln>
                  <a:noFill/>
                </a:ln>
                <a:solidFill>
                  <a:srgbClr val="5C0000"/>
                </a:solidFill>
                <a:effectLst/>
                <a:uLnTx/>
                <a:uFillTx/>
                <a:latin typeface="Candara" pitchFamily="34" charset="0"/>
                <a:ea typeface="+mj-ea"/>
                <a:cs typeface="+mj-cs"/>
              </a:rPr>
              <a:t>The Four </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1" i="0" u="none" strike="noStrike" kern="1200" cap="none" spc="0" normalizeH="0" baseline="0" noProof="0" dirty="0" smtClean="0">
                <a:ln>
                  <a:noFill/>
                </a:ln>
                <a:solidFill>
                  <a:srgbClr val="5C0000"/>
                </a:solidFill>
                <a:effectLst/>
                <a:uLnTx/>
                <a:uFillTx/>
                <a:latin typeface="Candara" pitchFamily="34" charset="0"/>
                <a:ea typeface="+mj-ea"/>
                <a:cs typeface="+mj-cs"/>
              </a:rPr>
              <a:t>Quality Teaching</a:t>
            </a:r>
            <a:r>
              <a:rPr kumimoji="0" lang="en-US" sz="4400" b="1" i="0" u="none" strike="noStrike" kern="1200" cap="none" spc="0" normalizeH="0" noProof="0" dirty="0" smtClean="0">
                <a:ln>
                  <a:noFill/>
                </a:ln>
                <a:solidFill>
                  <a:srgbClr val="5C0000"/>
                </a:solidFill>
                <a:effectLst/>
                <a:uLnTx/>
                <a:uFillTx/>
                <a:latin typeface="Candara" pitchFamily="34" charset="0"/>
                <a:ea typeface="+mj-ea"/>
                <a:cs typeface="+mj-cs"/>
              </a:rPr>
              <a:t> Questions</a:t>
            </a:r>
            <a:endParaRPr kumimoji="0" lang="en-AU" sz="4400" b="1" i="0" u="none" strike="noStrike" kern="1200" cap="none" spc="0" normalizeH="0" baseline="0" noProof="0" dirty="0">
              <a:ln>
                <a:noFill/>
              </a:ln>
              <a:solidFill>
                <a:srgbClr val="5C0000"/>
              </a:solidFill>
              <a:effectLst/>
              <a:uLnTx/>
              <a:uFillTx/>
              <a:latin typeface="Candara" pitchFamily="34" charset="0"/>
              <a:ea typeface="+mj-ea"/>
              <a:cs typeface="+mj-cs"/>
            </a:endParaRPr>
          </a:p>
        </p:txBody>
      </p:sp>
      <p:sp>
        <p:nvSpPr>
          <p:cNvPr id="4" name="Rectangle 7"/>
          <p:cNvSpPr txBox="1">
            <a:spLocks noChangeArrowheads="1"/>
          </p:cNvSpPr>
          <p:nvPr/>
        </p:nvSpPr>
        <p:spPr>
          <a:xfrm>
            <a:off x="1142976" y="2071678"/>
            <a:ext cx="6715172" cy="3857652"/>
          </a:xfrm>
          <a:prstGeom prst="rect">
            <a:avLst/>
          </a:prstGeom>
        </p:spPr>
        <p:txBody>
          <a:bodyPr>
            <a:noAutofit/>
          </a:bodyPr>
          <a:lstStyle/>
          <a:p>
            <a:pPr marL="342900" marR="0" lvl="0" indent="-342900" algn="l" defTabSz="914400" rtl="0" eaLnBrk="1" fontAlgn="auto" latinLnBrk="0" hangingPunct="1">
              <a:lnSpc>
                <a:spcPct val="80000"/>
              </a:lnSpc>
              <a:spcBef>
                <a:spcPts val="1500"/>
              </a:spcBef>
              <a:spcAft>
                <a:spcPts val="0"/>
              </a:spcAft>
              <a:buClrTx/>
              <a:buSzTx/>
              <a:buFontTx/>
              <a:buBlip>
                <a:blip r:embed="rId2"/>
              </a:buBlip>
              <a:tabLst/>
              <a:defRPr/>
            </a:pPr>
            <a:r>
              <a:rPr kumimoji="0" lang="en-US" sz="3600" i="0" u="none" strike="noStrike" kern="1200" cap="none" spc="0" normalizeH="0" baseline="0" noProof="0" dirty="0" smtClean="0">
                <a:ln>
                  <a:noFill/>
                </a:ln>
                <a:solidFill>
                  <a:srgbClr val="FFFFCC"/>
                </a:solidFill>
                <a:effectLst/>
                <a:uLnTx/>
                <a:uFillTx/>
                <a:latin typeface="+mj-lt"/>
                <a:ea typeface="+mn-ea"/>
                <a:cs typeface="+mn-cs"/>
              </a:rPr>
              <a:t>What do you want the students</a:t>
            </a:r>
            <a:r>
              <a:rPr kumimoji="0" lang="en-US" sz="3600" i="0" u="none" strike="noStrike" kern="1200" cap="none" spc="0" normalizeH="0" noProof="0" dirty="0" smtClean="0">
                <a:ln>
                  <a:noFill/>
                </a:ln>
                <a:solidFill>
                  <a:srgbClr val="FFFFCC"/>
                </a:solidFill>
                <a:effectLst/>
                <a:uLnTx/>
                <a:uFillTx/>
                <a:latin typeface="+mj-lt"/>
                <a:ea typeface="+mn-ea"/>
                <a:cs typeface="+mn-cs"/>
              </a:rPr>
              <a:t> to learn?</a:t>
            </a:r>
          </a:p>
          <a:p>
            <a:pPr marL="342900" marR="0" lvl="0" indent="-342900" algn="l" defTabSz="914400" rtl="0" eaLnBrk="1" fontAlgn="auto" latinLnBrk="0" hangingPunct="1">
              <a:lnSpc>
                <a:spcPct val="80000"/>
              </a:lnSpc>
              <a:spcBef>
                <a:spcPts val="1500"/>
              </a:spcBef>
              <a:spcAft>
                <a:spcPts val="0"/>
              </a:spcAft>
              <a:buClrTx/>
              <a:buSzTx/>
              <a:buFontTx/>
              <a:buBlip>
                <a:blip r:embed="rId2"/>
              </a:buBlip>
              <a:tabLst/>
              <a:defRPr/>
            </a:pPr>
            <a:r>
              <a:rPr lang="en-US" sz="3600" baseline="0" dirty="0" smtClean="0">
                <a:solidFill>
                  <a:srgbClr val="FFFFCC"/>
                </a:solidFill>
                <a:latin typeface="+mj-lt"/>
              </a:rPr>
              <a:t>Why</a:t>
            </a:r>
            <a:r>
              <a:rPr lang="en-US" sz="3600" dirty="0" smtClean="0">
                <a:solidFill>
                  <a:srgbClr val="FFFFCC"/>
                </a:solidFill>
                <a:latin typeface="+mj-lt"/>
              </a:rPr>
              <a:t> does the learning matter?</a:t>
            </a:r>
          </a:p>
          <a:p>
            <a:pPr marL="342900" marR="0" lvl="0" indent="-342900" algn="l" defTabSz="914400" rtl="0" eaLnBrk="1" fontAlgn="auto" latinLnBrk="0" hangingPunct="1">
              <a:lnSpc>
                <a:spcPct val="80000"/>
              </a:lnSpc>
              <a:spcBef>
                <a:spcPts val="1500"/>
              </a:spcBef>
              <a:spcAft>
                <a:spcPts val="0"/>
              </a:spcAft>
              <a:buClrTx/>
              <a:buSzTx/>
              <a:buFontTx/>
              <a:buBlip>
                <a:blip r:embed="rId2"/>
              </a:buBlip>
              <a:tabLst/>
              <a:defRPr/>
            </a:pPr>
            <a:r>
              <a:rPr kumimoji="0" lang="en-US" sz="3600" i="0" u="none" strike="noStrike" kern="1200" cap="none" spc="0" normalizeH="0" baseline="0" noProof="0" dirty="0" smtClean="0">
                <a:ln>
                  <a:noFill/>
                </a:ln>
                <a:solidFill>
                  <a:srgbClr val="FFFFCC"/>
                </a:solidFill>
                <a:effectLst/>
                <a:uLnTx/>
                <a:uFillTx/>
                <a:latin typeface="+mj-lt"/>
                <a:ea typeface="+mn-ea"/>
                <a:cs typeface="+mn-cs"/>
              </a:rPr>
              <a:t>What</a:t>
            </a:r>
            <a:r>
              <a:rPr kumimoji="0" lang="en-US" sz="3600" i="0" u="none" strike="noStrike" kern="1200" cap="none" spc="0" normalizeH="0" noProof="0" dirty="0" smtClean="0">
                <a:ln>
                  <a:noFill/>
                </a:ln>
                <a:solidFill>
                  <a:srgbClr val="FFFFCC"/>
                </a:solidFill>
                <a:effectLst/>
                <a:uLnTx/>
                <a:uFillTx/>
                <a:latin typeface="+mj-lt"/>
                <a:ea typeface="+mn-ea"/>
                <a:cs typeface="+mn-cs"/>
              </a:rPr>
              <a:t> are you going to get the students to do or produce that will demonstrate their learning?</a:t>
            </a:r>
          </a:p>
          <a:p>
            <a:pPr marL="342900" marR="0" lvl="0" indent="-342900" algn="l" defTabSz="914400" rtl="0" eaLnBrk="1" fontAlgn="auto" latinLnBrk="0" hangingPunct="1">
              <a:lnSpc>
                <a:spcPct val="80000"/>
              </a:lnSpc>
              <a:spcBef>
                <a:spcPts val="1500"/>
              </a:spcBef>
              <a:spcAft>
                <a:spcPts val="0"/>
              </a:spcAft>
              <a:buClrTx/>
              <a:buSzTx/>
              <a:buFontTx/>
              <a:buBlip>
                <a:blip r:embed="rId2"/>
              </a:buBlip>
              <a:tabLst/>
              <a:defRPr/>
            </a:pPr>
            <a:r>
              <a:rPr lang="en-US" sz="3600" baseline="0" dirty="0" smtClean="0">
                <a:solidFill>
                  <a:srgbClr val="FFFFCC"/>
                </a:solidFill>
                <a:latin typeface="+mj-lt"/>
              </a:rPr>
              <a:t>How</a:t>
            </a:r>
            <a:r>
              <a:rPr lang="en-US" sz="3600" dirty="0" smtClean="0">
                <a:solidFill>
                  <a:srgbClr val="FFFFCC"/>
                </a:solidFill>
                <a:latin typeface="+mj-lt"/>
              </a:rPr>
              <a:t> well do you expect them to do it?</a:t>
            </a:r>
            <a:endParaRPr kumimoji="0" lang="en-US" sz="3600" i="0" u="none" strike="noStrike" kern="1200" cap="none" spc="0" normalizeH="0" baseline="0" noProof="0" dirty="0">
              <a:ln>
                <a:noFill/>
              </a:ln>
              <a:solidFill>
                <a:srgbClr val="FFFFCC"/>
              </a:solidFill>
              <a:effectLst/>
              <a:uLnTx/>
              <a:uFillTx/>
              <a:latin typeface="+mj-lt"/>
              <a:ea typeface="+mn-ea"/>
              <a:cs typeface="+mn-cs"/>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714348" y="214290"/>
            <a:ext cx="7772400" cy="838200"/>
          </a:xfrm>
        </p:spPr>
        <p:txBody>
          <a:bodyPr>
            <a:normAutofit/>
          </a:bodyPr>
          <a:lstStyle/>
          <a:p>
            <a:r>
              <a:rPr lang="en-US" b="1" dirty="0">
                <a:solidFill>
                  <a:srgbClr val="5C0000"/>
                </a:solidFill>
              </a:rPr>
              <a:t>Model of Explicit Teaching</a:t>
            </a:r>
            <a:endParaRPr lang="en-AU" b="1" dirty="0">
              <a:solidFill>
                <a:srgbClr val="5C0000"/>
              </a:solidFill>
            </a:endParaRPr>
          </a:p>
        </p:txBody>
      </p:sp>
      <p:sp>
        <p:nvSpPr>
          <p:cNvPr id="33796" name="Oval 4"/>
          <p:cNvSpPr>
            <a:spLocks noChangeArrowheads="1"/>
          </p:cNvSpPr>
          <p:nvPr/>
        </p:nvSpPr>
        <p:spPr bwMode="auto">
          <a:xfrm>
            <a:off x="1979613" y="1268413"/>
            <a:ext cx="5105400" cy="4953000"/>
          </a:xfrm>
          <a:prstGeom prst="ellipse">
            <a:avLst/>
          </a:prstGeom>
          <a:solidFill>
            <a:srgbClr val="FFCC81"/>
          </a:solidFill>
          <a:ln w="28575">
            <a:solidFill>
              <a:srgbClr val="3E1500"/>
            </a:solidFill>
            <a:round/>
            <a:headEnd/>
            <a:tailEnd/>
          </a:ln>
          <a:effectLst/>
        </p:spPr>
        <p:txBody>
          <a:bodyPr wrap="none" anchor="ctr"/>
          <a:lstStyle/>
          <a:p>
            <a:pPr algn="ctr"/>
            <a:endParaRPr lang="en-US" sz="2200" b="1">
              <a:latin typeface="+mj-lt"/>
            </a:endParaRPr>
          </a:p>
        </p:txBody>
      </p:sp>
      <p:sp>
        <p:nvSpPr>
          <p:cNvPr id="33797" name="Line 5"/>
          <p:cNvSpPr>
            <a:spLocks noChangeShapeType="1"/>
          </p:cNvSpPr>
          <p:nvPr/>
        </p:nvSpPr>
        <p:spPr bwMode="auto">
          <a:xfrm>
            <a:off x="6019800" y="1752600"/>
            <a:ext cx="304800" cy="762000"/>
          </a:xfrm>
          <a:prstGeom prst="line">
            <a:avLst/>
          </a:prstGeom>
          <a:noFill/>
          <a:ln w="28575">
            <a:solidFill>
              <a:srgbClr val="3E1500"/>
            </a:solidFill>
            <a:round/>
            <a:headEnd/>
            <a:tailEnd/>
          </a:ln>
          <a:effectLst/>
        </p:spPr>
        <p:txBody>
          <a:bodyPr wrap="none"/>
          <a:lstStyle/>
          <a:p>
            <a:endParaRPr lang="en-AU" sz="2200" b="1">
              <a:latin typeface="+mj-lt"/>
            </a:endParaRPr>
          </a:p>
        </p:txBody>
      </p:sp>
      <p:sp>
        <p:nvSpPr>
          <p:cNvPr id="33798" name="Line 6"/>
          <p:cNvSpPr>
            <a:spLocks noChangeShapeType="1"/>
          </p:cNvSpPr>
          <p:nvPr/>
        </p:nvSpPr>
        <p:spPr bwMode="auto">
          <a:xfrm flipH="1">
            <a:off x="5257800" y="2514600"/>
            <a:ext cx="1066800" cy="152400"/>
          </a:xfrm>
          <a:prstGeom prst="line">
            <a:avLst/>
          </a:prstGeom>
          <a:noFill/>
          <a:ln w="28575">
            <a:solidFill>
              <a:srgbClr val="3E1500"/>
            </a:solidFill>
            <a:round/>
            <a:headEnd/>
            <a:tailEnd/>
          </a:ln>
          <a:effectLst/>
        </p:spPr>
        <p:txBody>
          <a:bodyPr wrap="none"/>
          <a:lstStyle/>
          <a:p>
            <a:endParaRPr lang="en-AU" sz="2200" b="1">
              <a:latin typeface="+mj-lt"/>
            </a:endParaRPr>
          </a:p>
        </p:txBody>
      </p:sp>
      <p:sp>
        <p:nvSpPr>
          <p:cNvPr id="33801" name="Oval 9"/>
          <p:cNvSpPr>
            <a:spLocks noChangeArrowheads="1"/>
          </p:cNvSpPr>
          <p:nvPr/>
        </p:nvSpPr>
        <p:spPr bwMode="auto">
          <a:xfrm>
            <a:off x="3429000" y="2286000"/>
            <a:ext cx="2514600" cy="2590800"/>
          </a:xfrm>
          <a:prstGeom prst="ellipse">
            <a:avLst/>
          </a:prstGeom>
          <a:solidFill>
            <a:srgbClr val="FFCC81"/>
          </a:solidFill>
          <a:ln w="28575">
            <a:solidFill>
              <a:srgbClr val="3E1500"/>
            </a:solidFill>
            <a:round/>
            <a:headEnd/>
            <a:tailEnd/>
          </a:ln>
          <a:effectLst/>
        </p:spPr>
        <p:txBody>
          <a:bodyPr wrap="none" anchor="ctr"/>
          <a:lstStyle/>
          <a:p>
            <a:endParaRPr lang="en-AU" sz="2200" b="1">
              <a:latin typeface="+mj-lt"/>
            </a:endParaRPr>
          </a:p>
        </p:txBody>
      </p:sp>
      <p:sp>
        <p:nvSpPr>
          <p:cNvPr id="33802" name="Line 10"/>
          <p:cNvSpPr>
            <a:spLocks noChangeShapeType="1"/>
          </p:cNvSpPr>
          <p:nvPr/>
        </p:nvSpPr>
        <p:spPr bwMode="auto">
          <a:xfrm flipH="1">
            <a:off x="5029200" y="4724400"/>
            <a:ext cx="304800" cy="914400"/>
          </a:xfrm>
          <a:prstGeom prst="line">
            <a:avLst/>
          </a:prstGeom>
          <a:noFill/>
          <a:ln w="28575">
            <a:solidFill>
              <a:srgbClr val="3E1500"/>
            </a:solidFill>
            <a:round/>
            <a:headEnd/>
            <a:tailEnd/>
          </a:ln>
          <a:effectLst/>
        </p:spPr>
        <p:txBody>
          <a:bodyPr wrap="none"/>
          <a:lstStyle/>
          <a:p>
            <a:endParaRPr lang="en-AU" sz="2200" b="1">
              <a:latin typeface="+mj-lt"/>
            </a:endParaRPr>
          </a:p>
        </p:txBody>
      </p:sp>
      <p:sp>
        <p:nvSpPr>
          <p:cNvPr id="33803" name="Line 11"/>
          <p:cNvSpPr>
            <a:spLocks noChangeShapeType="1"/>
          </p:cNvSpPr>
          <p:nvPr/>
        </p:nvSpPr>
        <p:spPr bwMode="auto">
          <a:xfrm>
            <a:off x="5029200" y="5638800"/>
            <a:ext cx="990600" cy="152400"/>
          </a:xfrm>
          <a:prstGeom prst="line">
            <a:avLst/>
          </a:prstGeom>
          <a:noFill/>
          <a:ln w="28575">
            <a:solidFill>
              <a:srgbClr val="3E1500"/>
            </a:solidFill>
            <a:round/>
            <a:headEnd/>
            <a:tailEnd/>
          </a:ln>
          <a:effectLst/>
        </p:spPr>
        <p:txBody>
          <a:bodyPr wrap="none"/>
          <a:lstStyle/>
          <a:p>
            <a:endParaRPr lang="en-AU" sz="2200" b="1">
              <a:latin typeface="+mj-lt"/>
            </a:endParaRPr>
          </a:p>
        </p:txBody>
      </p:sp>
      <p:sp>
        <p:nvSpPr>
          <p:cNvPr id="33804" name="Line 12"/>
          <p:cNvSpPr>
            <a:spLocks noChangeShapeType="1"/>
          </p:cNvSpPr>
          <p:nvPr/>
        </p:nvSpPr>
        <p:spPr bwMode="auto">
          <a:xfrm flipH="1">
            <a:off x="2057400" y="3581400"/>
            <a:ext cx="533400" cy="838200"/>
          </a:xfrm>
          <a:prstGeom prst="line">
            <a:avLst/>
          </a:prstGeom>
          <a:noFill/>
          <a:ln w="28575">
            <a:solidFill>
              <a:srgbClr val="3E1500"/>
            </a:solidFill>
            <a:round/>
            <a:headEnd/>
            <a:tailEnd/>
          </a:ln>
          <a:effectLst/>
        </p:spPr>
        <p:txBody>
          <a:bodyPr wrap="none"/>
          <a:lstStyle/>
          <a:p>
            <a:endParaRPr lang="en-AU" sz="2200" b="1">
              <a:latin typeface="+mj-lt"/>
            </a:endParaRPr>
          </a:p>
        </p:txBody>
      </p:sp>
      <p:sp>
        <p:nvSpPr>
          <p:cNvPr id="33805" name="Line 13"/>
          <p:cNvSpPr>
            <a:spLocks noChangeShapeType="1"/>
          </p:cNvSpPr>
          <p:nvPr/>
        </p:nvSpPr>
        <p:spPr bwMode="auto">
          <a:xfrm>
            <a:off x="2590800" y="3581400"/>
            <a:ext cx="914400" cy="457200"/>
          </a:xfrm>
          <a:prstGeom prst="line">
            <a:avLst/>
          </a:prstGeom>
          <a:noFill/>
          <a:ln w="28575">
            <a:solidFill>
              <a:srgbClr val="3E1500"/>
            </a:solidFill>
            <a:round/>
            <a:headEnd/>
            <a:tailEnd/>
          </a:ln>
          <a:effectLst/>
        </p:spPr>
        <p:txBody>
          <a:bodyPr wrap="none"/>
          <a:lstStyle/>
          <a:p>
            <a:endParaRPr lang="en-AU" sz="2200" b="1">
              <a:latin typeface="+mj-lt"/>
            </a:endParaRPr>
          </a:p>
        </p:txBody>
      </p:sp>
      <p:sp>
        <p:nvSpPr>
          <p:cNvPr id="33819" name="Line 27"/>
          <p:cNvSpPr>
            <a:spLocks noChangeShapeType="1"/>
          </p:cNvSpPr>
          <p:nvPr/>
        </p:nvSpPr>
        <p:spPr bwMode="auto">
          <a:xfrm flipH="1">
            <a:off x="5410200" y="3124200"/>
            <a:ext cx="457200" cy="533400"/>
          </a:xfrm>
          <a:prstGeom prst="line">
            <a:avLst/>
          </a:prstGeom>
          <a:noFill/>
          <a:ln w="28575">
            <a:solidFill>
              <a:srgbClr val="3E1500"/>
            </a:solidFill>
            <a:round/>
            <a:headEnd/>
            <a:tailEnd/>
          </a:ln>
          <a:effectLst/>
        </p:spPr>
        <p:txBody>
          <a:bodyPr wrap="none" anchor="ctr"/>
          <a:lstStyle/>
          <a:p>
            <a:endParaRPr lang="en-AU" sz="2200" b="1">
              <a:latin typeface="+mj-lt"/>
            </a:endParaRPr>
          </a:p>
        </p:txBody>
      </p:sp>
      <p:sp>
        <p:nvSpPr>
          <p:cNvPr id="33820" name="Line 28"/>
          <p:cNvSpPr>
            <a:spLocks noChangeShapeType="1"/>
          </p:cNvSpPr>
          <p:nvPr/>
        </p:nvSpPr>
        <p:spPr bwMode="auto">
          <a:xfrm flipH="1" flipV="1">
            <a:off x="4953000" y="3276600"/>
            <a:ext cx="457200" cy="381000"/>
          </a:xfrm>
          <a:prstGeom prst="line">
            <a:avLst/>
          </a:prstGeom>
          <a:noFill/>
          <a:ln w="28575">
            <a:solidFill>
              <a:srgbClr val="3E1500"/>
            </a:solidFill>
            <a:round/>
            <a:headEnd/>
            <a:tailEnd/>
          </a:ln>
          <a:effectLst/>
        </p:spPr>
        <p:txBody>
          <a:bodyPr wrap="none" anchor="ctr"/>
          <a:lstStyle/>
          <a:p>
            <a:endParaRPr lang="en-AU" sz="2200" b="1">
              <a:latin typeface="+mj-lt"/>
            </a:endParaRPr>
          </a:p>
        </p:txBody>
      </p:sp>
      <p:sp>
        <p:nvSpPr>
          <p:cNvPr id="33821" name="Line 29"/>
          <p:cNvSpPr>
            <a:spLocks noChangeShapeType="1"/>
          </p:cNvSpPr>
          <p:nvPr/>
        </p:nvSpPr>
        <p:spPr bwMode="auto">
          <a:xfrm flipH="1" flipV="1">
            <a:off x="4800600" y="2286000"/>
            <a:ext cx="152400" cy="990600"/>
          </a:xfrm>
          <a:prstGeom prst="line">
            <a:avLst/>
          </a:prstGeom>
          <a:noFill/>
          <a:ln w="28575">
            <a:solidFill>
              <a:srgbClr val="3E1500"/>
            </a:solidFill>
            <a:round/>
            <a:headEnd/>
            <a:tailEnd/>
          </a:ln>
          <a:effectLst/>
        </p:spPr>
        <p:txBody>
          <a:bodyPr wrap="none" anchor="ctr"/>
          <a:lstStyle/>
          <a:p>
            <a:endParaRPr lang="en-AU" sz="2200" b="1">
              <a:latin typeface="+mj-lt"/>
            </a:endParaRPr>
          </a:p>
        </p:txBody>
      </p:sp>
      <p:sp>
        <p:nvSpPr>
          <p:cNvPr id="33822" name="Text Box 30"/>
          <p:cNvSpPr txBox="1">
            <a:spLocks noChangeArrowheads="1"/>
          </p:cNvSpPr>
          <p:nvPr/>
        </p:nvSpPr>
        <p:spPr bwMode="auto">
          <a:xfrm>
            <a:off x="3714744" y="3643314"/>
            <a:ext cx="1752600" cy="938719"/>
          </a:xfrm>
          <a:prstGeom prst="rect">
            <a:avLst/>
          </a:prstGeom>
          <a:noFill/>
          <a:ln w="9525">
            <a:noFill/>
            <a:miter lim="800000"/>
            <a:headEnd/>
            <a:tailEnd/>
          </a:ln>
          <a:effectLst/>
        </p:spPr>
        <p:txBody>
          <a:bodyPr>
            <a:spAutoFit/>
          </a:bodyPr>
          <a:lstStyle/>
          <a:p>
            <a:pPr algn="ctr">
              <a:spcBef>
                <a:spcPct val="50000"/>
              </a:spcBef>
            </a:pPr>
            <a:r>
              <a:rPr lang="en-US" sz="2200" b="1" dirty="0">
                <a:solidFill>
                  <a:srgbClr val="3E1500"/>
                </a:solidFill>
                <a:latin typeface="+mj-lt"/>
              </a:rPr>
              <a:t>Independent</a:t>
            </a:r>
          </a:p>
          <a:p>
            <a:pPr algn="ctr">
              <a:spcBef>
                <a:spcPct val="50000"/>
              </a:spcBef>
            </a:pPr>
            <a:r>
              <a:rPr lang="en-US" sz="2200" b="1" dirty="0">
                <a:solidFill>
                  <a:srgbClr val="3E1500"/>
                </a:solidFill>
                <a:latin typeface="+mj-lt"/>
              </a:rPr>
              <a:t>phase</a:t>
            </a:r>
            <a:endParaRPr lang="en-AU" sz="2200" b="1" dirty="0">
              <a:solidFill>
                <a:srgbClr val="3E1500"/>
              </a:solidFill>
              <a:latin typeface="+mj-lt"/>
            </a:endParaRPr>
          </a:p>
        </p:txBody>
      </p:sp>
      <p:sp>
        <p:nvSpPr>
          <p:cNvPr id="33823" name="Text Box 31"/>
          <p:cNvSpPr txBox="1">
            <a:spLocks noChangeArrowheads="1"/>
          </p:cNvSpPr>
          <p:nvPr/>
        </p:nvSpPr>
        <p:spPr bwMode="auto">
          <a:xfrm>
            <a:off x="5867400" y="3357563"/>
            <a:ext cx="1143000" cy="1446550"/>
          </a:xfrm>
          <a:prstGeom prst="rect">
            <a:avLst/>
          </a:prstGeom>
          <a:noFill/>
          <a:ln w="9525">
            <a:noFill/>
            <a:miter lim="800000"/>
            <a:headEnd/>
            <a:tailEnd/>
          </a:ln>
          <a:effectLst/>
        </p:spPr>
        <p:txBody>
          <a:bodyPr>
            <a:spAutoFit/>
          </a:bodyPr>
          <a:lstStyle/>
          <a:p>
            <a:pPr algn="ctr">
              <a:spcBef>
                <a:spcPct val="50000"/>
              </a:spcBef>
            </a:pPr>
            <a:r>
              <a:rPr lang="en-US" sz="2200" b="1" dirty="0">
                <a:solidFill>
                  <a:srgbClr val="3E1500"/>
                </a:solidFill>
                <a:latin typeface="+mj-lt"/>
              </a:rPr>
              <a:t>Setting</a:t>
            </a:r>
          </a:p>
          <a:p>
            <a:pPr algn="ctr">
              <a:spcBef>
                <a:spcPct val="50000"/>
              </a:spcBef>
            </a:pPr>
            <a:r>
              <a:rPr lang="en-US" sz="2200" b="1" dirty="0">
                <a:solidFill>
                  <a:srgbClr val="3E1500"/>
                </a:solidFill>
                <a:latin typeface="+mj-lt"/>
              </a:rPr>
              <a:t>the</a:t>
            </a:r>
          </a:p>
          <a:p>
            <a:pPr algn="ctr">
              <a:spcBef>
                <a:spcPct val="50000"/>
              </a:spcBef>
            </a:pPr>
            <a:r>
              <a:rPr lang="en-US" sz="2200" b="1" dirty="0">
                <a:solidFill>
                  <a:srgbClr val="3E1500"/>
                </a:solidFill>
                <a:latin typeface="+mj-lt"/>
              </a:rPr>
              <a:t>context</a:t>
            </a:r>
            <a:endParaRPr lang="en-AU" sz="2200" b="1" dirty="0">
              <a:solidFill>
                <a:srgbClr val="3E1500"/>
              </a:solidFill>
              <a:latin typeface="+mj-lt"/>
            </a:endParaRPr>
          </a:p>
        </p:txBody>
      </p:sp>
      <p:sp>
        <p:nvSpPr>
          <p:cNvPr id="33825" name="Text Box 33"/>
          <p:cNvSpPr txBox="1">
            <a:spLocks noChangeArrowheads="1"/>
          </p:cNvSpPr>
          <p:nvPr/>
        </p:nvSpPr>
        <p:spPr bwMode="auto">
          <a:xfrm>
            <a:off x="2895600" y="4800600"/>
            <a:ext cx="1462086" cy="938719"/>
          </a:xfrm>
          <a:prstGeom prst="rect">
            <a:avLst/>
          </a:prstGeom>
          <a:noFill/>
          <a:ln w="9525">
            <a:noFill/>
            <a:miter lim="800000"/>
            <a:headEnd/>
            <a:tailEnd/>
          </a:ln>
          <a:effectLst/>
        </p:spPr>
        <p:txBody>
          <a:bodyPr wrap="square">
            <a:spAutoFit/>
          </a:bodyPr>
          <a:lstStyle/>
          <a:p>
            <a:pPr algn="ctr">
              <a:spcBef>
                <a:spcPct val="50000"/>
              </a:spcBef>
            </a:pPr>
            <a:r>
              <a:rPr lang="en-US" sz="2200" b="1" dirty="0">
                <a:solidFill>
                  <a:srgbClr val="3E1500"/>
                </a:solidFill>
                <a:latin typeface="+mj-lt"/>
              </a:rPr>
              <a:t>Modeling</a:t>
            </a:r>
          </a:p>
          <a:p>
            <a:pPr algn="ctr">
              <a:spcBef>
                <a:spcPct val="50000"/>
              </a:spcBef>
            </a:pPr>
            <a:r>
              <a:rPr lang="en-US" sz="2200" b="1" dirty="0">
                <a:solidFill>
                  <a:srgbClr val="3E1500"/>
                </a:solidFill>
                <a:latin typeface="+mj-lt"/>
              </a:rPr>
              <a:t>phase</a:t>
            </a:r>
            <a:endParaRPr lang="en-AU" sz="2200" b="1" dirty="0">
              <a:solidFill>
                <a:srgbClr val="3E1500"/>
              </a:solidFill>
              <a:latin typeface="+mj-lt"/>
            </a:endParaRPr>
          </a:p>
        </p:txBody>
      </p:sp>
      <p:sp>
        <p:nvSpPr>
          <p:cNvPr id="33826" name="Text Box 34"/>
          <p:cNvSpPr txBox="1">
            <a:spLocks noChangeArrowheads="1"/>
          </p:cNvSpPr>
          <p:nvPr/>
        </p:nvSpPr>
        <p:spPr bwMode="auto">
          <a:xfrm>
            <a:off x="2590800" y="1981200"/>
            <a:ext cx="1371600" cy="938719"/>
          </a:xfrm>
          <a:prstGeom prst="rect">
            <a:avLst/>
          </a:prstGeom>
          <a:noFill/>
          <a:ln w="9525">
            <a:noFill/>
            <a:miter lim="800000"/>
            <a:headEnd/>
            <a:tailEnd/>
          </a:ln>
          <a:effectLst/>
        </p:spPr>
        <p:txBody>
          <a:bodyPr>
            <a:spAutoFit/>
          </a:bodyPr>
          <a:lstStyle/>
          <a:p>
            <a:pPr algn="ctr">
              <a:spcBef>
                <a:spcPct val="50000"/>
              </a:spcBef>
            </a:pPr>
            <a:r>
              <a:rPr lang="en-US" sz="2200" b="1" dirty="0">
                <a:solidFill>
                  <a:srgbClr val="3E1500"/>
                </a:solidFill>
                <a:latin typeface="+mj-lt"/>
              </a:rPr>
              <a:t>Guiding</a:t>
            </a:r>
          </a:p>
          <a:p>
            <a:pPr algn="ctr">
              <a:spcBef>
                <a:spcPct val="50000"/>
              </a:spcBef>
            </a:pPr>
            <a:r>
              <a:rPr lang="en-US" sz="2200" b="1" dirty="0">
                <a:solidFill>
                  <a:srgbClr val="3E1500"/>
                </a:solidFill>
                <a:latin typeface="+mj-lt"/>
              </a:rPr>
              <a:t>phase</a:t>
            </a:r>
            <a:endParaRPr lang="en-AU" sz="2200" b="1" dirty="0">
              <a:solidFill>
                <a:srgbClr val="3E1500"/>
              </a:solidFill>
              <a:latin typeface="+mj-lt"/>
            </a:endParaRPr>
          </a:p>
        </p:txBody>
      </p:sp>
      <p:sp>
        <p:nvSpPr>
          <p:cNvPr id="33831" name="Text Box 39"/>
          <p:cNvSpPr txBox="1">
            <a:spLocks noChangeArrowheads="1"/>
          </p:cNvSpPr>
          <p:nvPr/>
        </p:nvSpPr>
        <p:spPr bwMode="auto">
          <a:xfrm>
            <a:off x="6948488" y="1484313"/>
            <a:ext cx="1898650" cy="769441"/>
          </a:xfrm>
          <a:prstGeom prst="rect">
            <a:avLst/>
          </a:prstGeom>
          <a:noFill/>
          <a:ln w="9525">
            <a:noFill/>
            <a:miter lim="800000"/>
            <a:headEnd/>
            <a:tailEnd/>
          </a:ln>
          <a:effectLst/>
        </p:spPr>
        <p:txBody>
          <a:bodyPr>
            <a:spAutoFit/>
          </a:bodyPr>
          <a:lstStyle/>
          <a:p>
            <a:pPr algn="ctr">
              <a:spcBef>
                <a:spcPct val="50000"/>
              </a:spcBef>
            </a:pPr>
            <a:r>
              <a:rPr lang="en-US" sz="2200" b="1" dirty="0">
                <a:solidFill>
                  <a:srgbClr val="FFFFCC"/>
                </a:solidFill>
                <a:latin typeface="+mj-lt"/>
              </a:rPr>
              <a:t>Building the field</a:t>
            </a:r>
            <a:endParaRPr lang="en-AU" sz="2200" b="1" dirty="0">
              <a:solidFill>
                <a:srgbClr val="FFFFCC"/>
              </a:solidFill>
              <a:latin typeface="+mj-lt"/>
            </a:endParaRPr>
          </a:p>
        </p:txBody>
      </p:sp>
      <p:sp>
        <p:nvSpPr>
          <p:cNvPr id="33832" name="Rectangle 40"/>
          <p:cNvSpPr>
            <a:spLocks noChangeArrowheads="1"/>
          </p:cNvSpPr>
          <p:nvPr/>
        </p:nvSpPr>
        <p:spPr bwMode="auto">
          <a:xfrm>
            <a:off x="6372225" y="5876925"/>
            <a:ext cx="1676400" cy="769441"/>
          </a:xfrm>
          <a:prstGeom prst="rect">
            <a:avLst/>
          </a:prstGeom>
          <a:noFill/>
          <a:ln w="9525">
            <a:noFill/>
            <a:miter lim="800000"/>
            <a:headEnd/>
            <a:tailEnd/>
          </a:ln>
          <a:effectLst/>
        </p:spPr>
        <p:txBody>
          <a:bodyPr>
            <a:spAutoFit/>
          </a:bodyPr>
          <a:lstStyle/>
          <a:p>
            <a:pPr algn="ctr">
              <a:spcBef>
                <a:spcPct val="50000"/>
              </a:spcBef>
            </a:pPr>
            <a:r>
              <a:rPr lang="en-US" sz="2200" b="1">
                <a:solidFill>
                  <a:srgbClr val="FFFFCC"/>
                </a:solidFill>
                <a:latin typeface="+mj-lt"/>
              </a:rPr>
              <a:t>Building the field</a:t>
            </a:r>
            <a:endParaRPr lang="en-AU" sz="2200" b="1">
              <a:solidFill>
                <a:srgbClr val="FFFFCC"/>
              </a:solidFill>
              <a:latin typeface="+mj-lt"/>
            </a:endParaRPr>
          </a:p>
        </p:txBody>
      </p:sp>
      <p:sp>
        <p:nvSpPr>
          <p:cNvPr id="33833" name="Rectangle 41"/>
          <p:cNvSpPr>
            <a:spLocks noChangeArrowheads="1"/>
          </p:cNvSpPr>
          <p:nvPr/>
        </p:nvSpPr>
        <p:spPr bwMode="auto">
          <a:xfrm>
            <a:off x="250825" y="3284538"/>
            <a:ext cx="1447800" cy="769441"/>
          </a:xfrm>
          <a:prstGeom prst="rect">
            <a:avLst/>
          </a:prstGeom>
          <a:noFill/>
          <a:ln w="9525">
            <a:noFill/>
            <a:miter lim="800000"/>
            <a:headEnd/>
            <a:tailEnd/>
          </a:ln>
          <a:effectLst/>
        </p:spPr>
        <p:txBody>
          <a:bodyPr>
            <a:spAutoFit/>
          </a:bodyPr>
          <a:lstStyle/>
          <a:p>
            <a:pPr algn="ctr">
              <a:spcBef>
                <a:spcPct val="50000"/>
              </a:spcBef>
            </a:pPr>
            <a:r>
              <a:rPr lang="en-US" sz="2200" b="1" dirty="0">
                <a:solidFill>
                  <a:srgbClr val="FFFFCC"/>
                </a:solidFill>
                <a:latin typeface="+mj-lt"/>
              </a:rPr>
              <a:t>Building the field</a:t>
            </a:r>
            <a:endParaRPr lang="en-AU" sz="2200" b="1" dirty="0">
              <a:solidFill>
                <a:srgbClr val="FFFFCC"/>
              </a:solidFill>
              <a:latin typeface="+mj-lt"/>
            </a:endParaRPr>
          </a:p>
        </p:txBody>
      </p:sp>
      <p:sp>
        <p:nvSpPr>
          <p:cNvPr id="33834" name="Rectangle 42"/>
          <p:cNvSpPr>
            <a:spLocks noChangeArrowheads="1"/>
          </p:cNvSpPr>
          <p:nvPr/>
        </p:nvSpPr>
        <p:spPr bwMode="auto">
          <a:xfrm>
            <a:off x="611188" y="1412875"/>
            <a:ext cx="1598612" cy="769441"/>
          </a:xfrm>
          <a:prstGeom prst="rect">
            <a:avLst/>
          </a:prstGeom>
          <a:noFill/>
          <a:ln w="9525">
            <a:noFill/>
            <a:miter lim="800000"/>
            <a:headEnd/>
            <a:tailEnd/>
          </a:ln>
          <a:effectLst/>
        </p:spPr>
        <p:txBody>
          <a:bodyPr>
            <a:spAutoFit/>
          </a:bodyPr>
          <a:lstStyle/>
          <a:p>
            <a:pPr algn="ctr">
              <a:spcBef>
                <a:spcPct val="50000"/>
              </a:spcBef>
            </a:pPr>
            <a:r>
              <a:rPr lang="en-US" sz="2200" b="1" dirty="0">
                <a:solidFill>
                  <a:srgbClr val="FFFFCC"/>
                </a:solidFill>
                <a:latin typeface="+mj-lt"/>
              </a:rPr>
              <a:t>Reflection and review</a:t>
            </a:r>
            <a:endParaRPr lang="en-AU" sz="2200" b="1" dirty="0">
              <a:solidFill>
                <a:srgbClr val="FFFFCC"/>
              </a:solidFill>
              <a:latin typeface="+mj-lt"/>
            </a:endParaRPr>
          </a:p>
        </p:txBody>
      </p:sp>
      <p:sp>
        <p:nvSpPr>
          <p:cNvPr id="33835" name="Rectangle 43"/>
          <p:cNvSpPr>
            <a:spLocks noChangeArrowheads="1"/>
          </p:cNvSpPr>
          <p:nvPr/>
        </p:nvSpPr>
        <p:spPr bwMode="auto">
          <a:xfrm>
            <a:off x="395288" y="5300663"/>
            <a:ext cx="1655762" cy="1107996"/>
          </a:xfrm>
          <a:prstGeom prst="rect">
            <a:avLst/>
          </a:prstGeom>
          <a:noFill/>
          <a:ln w="9525">
            <a:noFill/>
            <a:miter lim="800000"/>
            <a:headEnd/>
            <a:tailEnd/>
          </a:ln>
          <a:effectLst/>
        </p:spPr>
        <p:txBody>
          <a:bodyPr>
            <a:spAutoFit/>
          </a:bodyPr>
          <a:lstStyle/>
          <a:p>
            <a:pPr algn="ctr"/>
            <a:r>
              <a:rPr lang="en-US" sz="2200" b="1">
                <a:solidFill>
                  <a:srgbClr val="FFFFCC"/>
                </a:solidFill>
                <a:latin typeface="+mj-lt"/>
              </a:rPr>
              <a:t>Assessment and feedback</a:t>
            </a:r>
            <a:endParaRPr lang="en-AU" sz="2200" b="1">
              <a:solidFill>
                <a:srgbClr val="FFFFCC"/>
              </a:solidFill>
              <a:latin typeface="+mj-lt"/>
            </a:endParaRPr>
          </a:p>
        </p:txBody>
      </p:sp>
      <p:sp>
        <p:nvSpPr>
          <p:cNvPr id="33839" name="AutoShape 47"/>
          <p:cNvSpPr>
            <a:spLocks noChangeArrowheads="1"/>
          </p:cNvSpPr>
          <p:nvPr/>
        </p:nvSpPr>
        <p:spPr bwMode="auto">
          <a:xfrm rot="1715988">
            <a:off x="4953000" y="1905000"/>
            <a:ext cx="762000" cy="609600"/>
          </a:xfrm>
          <a:prstGeom prst="triangle">
            <a:avLst>
              <a:gd name="adj" fmla="val 50000"/>
            </a:avLst>
          </a:prstGeom>
          <a:solidFill>
            <a:srgbClr val="FFCC81"/>
          </a:solidFill>
          <a:ln w="9525">
            <a:noFill/>
            <a:miter lim="800000"/>
            <a:headEnd/>
            <a:tailEnd/>
          </a:ln>
          <a:effectLst/>
        </p:spPr>
        <p:txBody>
          <a:bodyPr wrap="none" anchor="ctr"/>
          <a:lstStyle/>
          <a:p>
            <a:endParaRPr lang="en-AU" sz="2200" b="1">
              <a:latin typeface="+mj-lt"/>
            </a:endParaRPr>
          </a:p>
        </p:txBody>
      </p:sp>
      <p:sp>
        <p:nvSpPr>
          <p:cNvPr id="33840" name="AutoShape 48"/>
          <p:cNvSpPr>
            <a:spLocks noChangeArrowheads="1"/>
          </p:cNvSpPr>
          <p:nvPr/>
        </p:nvSpPr>
        <p:spPr bwMode="auto">
          <a:xfrm rot="-2172946">
            <a:off x="5462588" y="2520950"/>
            <a:ext cx="457200" cy="609600"/>
          </a:xfrm>
          <a:prstGeom prst="triangle">
            <a:avLst>
              <a:gd name="adj" fmla="val 50000"/>
            </a:avLst>
          </a:prstGeom>
          <a:solidFill>
            <a:srgbClr val="FFCC81"/>
          </a:solidFill>
          <a:ln w="9525">
            <a:noFill/>
            <a:miter lim="800000"/>
            <a:headEnd/>
            <a:tailEnd/>
          </a:ln>
          <a:effectLst/>
        </p:spPr>
        <p:txBody>
          <a:bodyPr wrap="none" anchor="ctr"/>
          <a:lstStyle/>
          <a:p>
            <a:endParaRPr lang="en-AU" sz="2200" b="1">
              <a:latin typeface="+mj-lt"/>
            </a:endParaRPr>
          </a:p>
        </p:txBody>
      </p:sp>
      <p:sp>
        <p:nvSpPr>
          <p:cNvPr id="33841" name="Line 49"/>
          <p:cNvSpPr>
            <a:spLocks noChangeShapeType="1"/>
          </p:cNvSpPr>
          <p:nvPr/>
        </p:nvSpPr>
        <p:spPr bwMode="auto">
          <a:xfrm>
            <a:off x="5562600" y="2667000"/>
            <a:ext cx="304800" cy="457200"/>
          </a:xfrm>
          <a:prstGeom prst="line">
            <a:avLst/>
          </a:prstGeom>
          <a:noFill/>
          <a:ln w="28575">
            <a:solidFill>
              <a:srgbClr val="3E1500"/>
            </a:solidFill>
            <a:round/>
            <a:headEnd/>
            <a:tailEnd/>
          </a:ln>
          <a:effectLst/>
        </p:spPr>
        <p:txBody>
          <a:bodyPr wrap="none" anchor="ctr"/>
          <a:lstStyle/>
          <a:p>
            <a:endParaRPr lang="en-AU" sz="2200" b="1">
              <a:latin typeface="+mj-lt"/>
            </a:endParaRPr>
          </a:p>
        </p:txBody>
      </p:sp>
      <p:sp>
        <p:nvSpPr>
          <p:cNvPr id="33842" name="Text Box 50"/>
          <p:cNvSpPr txBox="1">
            <a:spLocks noChangeArrowheads="1"/>
          </p:cNvSpPr>
          <p:nvPr/>
        </p:nvSpPr>
        <p:spPr bwMode="auto">
          <a:xfrm rot="-84506">
            <a:off x="7667625" y="2586078"/>
            <a:ext cx="1209675" cy="1107996"/>
          </a:xfrm>
          <a:prstGeom prst="rect">
            <a:avLst/>
          </a:prstGeom>
          <a:noFill/>
          <a:ln w="9525">
            <a:noFill/>
            <a:miter lim="800000"/>
            <a:headEnd/>
            <a:tailEnd/>
          </a:ln>
          <a:effectLst/>
        </p:spPr>
        <p:txBody>
          <a:bodyPr>
            <a:spAutoFit/>
          </a:bodyPr>
          <a:lstStyle/>
          <a:p>
            <a:pPr algn="ctr">
              <a:spcBef>
                <a:spcPct val="50000"/>
              </a:spcBef>
            </a:pPr>
            <a:r>
              <a:rPr lang="en-US" sz="2200" b="1">
                <a:solidFill>
                  <a:srgbClr val="FFFFCC"/>
                </a:solidFill>
                <a:latin typeface="+mj-lt"/>
              </a:rPr>
              <a:t>Linking prior learning</a:t>
            </a:r>
            <a:endParaRPr lang="en-AU" sz="2200" b="1">
              <a:solidFill>
                <a:srgbClr val="FFFFCC"/>
              </a:solidFill>
              <a:latin typeface="+mj-lt"/>
            </a:endParaRPr>
          </a:p>
        </p:txBody>
      </p:sp>
      <p:sp>
        <p:nvSpPr>
          <p:cNvPr id="33843" name="Rectangle 51"/>
          <p:cNvSpPr>
            <a:spLocks noChangeArrowheads="1"/>
          </p:cNvSpPr>
          <p:nvPr/>
        </p:nvSpPr>
        <p:spPr bwMode="auto">
          <a:xfrm>
            <a:off x="7308850" y="4581525"/>
            <a:ext cx="1598613" cy="769441"/>
          </a:xfrm>
          <a:prstGeom prst="rect">
            <a:avLst/>
          </a:prstGeom>
          <a:noFill/>
          <a:ln w="9525">
            <a:noFill/>
            <a:miter lim="800000"/>
            <a:headEnd/>
            <a:tailEnd/>
          </a:ln>
          <a:effectLst/>
        </p:spPr>
        <p:txBody>
          <a:bodyPr>
            <a:spAutoFit/>
          </a:bodyPr>
          <a:lstStyle/>
          <a:p>
            <a:pPr algn="ctr">
              <a:spcBef>
                <a:spcPct val="50000"/>
              </a:spcBef>
            </a:pPr>
            <a:r>
              <a:rPr lang="en-US" sz="2200" b="1">
                <a:solidFill>
                  <a:srgbClr val="FFFFCC"/>
                </a:solidFill>
                <a:latin typeface="+mj-lt"/>
              </a:rPr>
              <a:t>Reflection and review</a:t>
            </a:r>
            <a:endParaRPr lang="en-AU" sz="2200" b="1">
              <a:solidFill>
                <a:srgbClr val="FFFFCC"/>
              </a:solidFill>
              <a:latin typeface="+mj-lt"/>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a:xfrm>
            <a:off x="500034" y="285728"/>
            <a:ext cx="7956579" cy="1143000"/>
          </a:xfrm>
        </p:spPr>
        <p:txBody>
          <a:bodyPr>
            <a:noAutofit/>
          </a:bodyPr>
          <a:lstStyle/>
          <a:p>
            <a:r>
              <a:rPr lang="en-US" b="1" dirty="0">
                <a:solidFill>
                  <a:srgbClr val="5C0000"/>
                </a:solidFill>
                <a:latin typeface="Candara" pitchFamily="34" charset="0"/>
              </a:rPr>
              <a:t>Setting the Context:</a:t>
            </a:r>
            <a:br>
              <a:rPr lang="en-US" b="1" dirty="0">
                <a:solidFill>
                  <a:srgbClr val="5C0000"/>
                </a:solidFill>
                <a:latin typeface="Candara" pitchFamily="34" charset="0"/>
              </a:rPr>
            </a:br>
            <a:r>
              <a:rPr lang="en-US" b="1" dirty="0">
                <a:solidFill>
                  <a:srgbClr val="5C0000"/>
                </a:solidFill>
                <a:latin typeface="Candara" pitchFamily="34" charset="0"/>
              </a:rPr>
              <a:t>Building Field</a:t>
            </a:r>
          </a:p>
        </p:txBody>
      </p:sp>
      <p:sp>
        <p:nvSpPr>
          <p:cNvPr id="64515" name="Rectangle 3"/>
          <p:cNvSpPr>
            <a:spLocks noGrp="1" noChangeArrowheads="1"/>
          </p:cNvSpPr>
          <p:nvPr>
            <p:ph type="body" idx="1"/>
          </p:nvPr>
        </p:nvSpPr>
        <p:spPr>
          <a:xfrm>
            <a:off x="500034" y="1500174"/>
            <a:ext cx="8280400" cy="4370407"/>
          </a:xfrm>
        </p:spPr>
        <p:txBody>
          <a:bodyPr>
            <a:noAutofit/>
          </a:bodyPr>
          <a:lstStyle/>
          <a:p>
            <a:pPr>
              <a:lnSpc>
                <a:spcPct val="90000"/>
              </a:lnSpc>
              <a:buFontTx/>
              <a:buNone/>
            </a:pPr>
            <a:r>
              <a:rPr lang="en-US" sz="2400" b="1" dirty="0">
                <a:solidFill>
                  <a:srgbClr val="FFFFCC"/>
                </a:solidFill>
                <a:latin typeface="Candara" pitchFamily="34" charset="0"/>
              </a:rPr>
              <a:t>In setting the context the </a:t>
            </a:r>
            <a:r>
              <a:rPr lang="en-US" sz="2400" b="1" dirty="0" smtClean="0">
                <a:solidFill>
                  <a:srgbClr val="FFFFCC"/>
                </a:solidFill>
                <a:latin typeface="Candara" pitchFamily="34" charset="0"/>
              </a:rPr>
              <a:t>teacher</a:t>
            </a:r>
            <a:endParaRPr lang="en-US" sz="2400" b="1" dirty="0">
              <a:solidFill>
                <a:srgbClr val="FFFFCC"/>
              </a:solidFill>
              <a:latin typeface="Candara" pitchFamily="34" charset="0"/>
            </a:endParaRPr>
          </a:p>
          <a:p>
            <a:pPr>
              <a:lnSpc>
                <a:spcPct val="90000"/>
              </a:lnSpc>
            </a:pPr>
            <a:r>
              <a:rPr lang="en-US" sz="2400" b="1" dirty="0">
                <a:solidFill>
                  <a:srgbClr val="FFFFCC"/>
                </a:solidFill>
                <a:latin typeface="Candara" pitchFamily="34" charset="0"/>
              </a:rPr>
              <a:t>opens up the field to be investigated by defining the topic and determining the aspects which will become the focus of </a:t>
            </a:r>
            <a:r>
              <a:rPr lang="en-US" sz="2400" b="1" dirty="0" smtClean="0">
                <a:solidFill>
                  <a:srgbClr val="FFFFCC"/>
                </a:solidFill>
                <a:latin typeface="Candara" pitchFamily="34" charset="0"/>
              </a:rPr>
              <a:t>study</a:t>
            </a:r>
          </a:p>
          <a:p>
            <a:pPr>
              <a:lnSpc>
                <a:spcPct val="90000"/>
              </a:lnSpc>
            </a:pPr>
            <a:r>
              <a:rPr lang="en-US" sz="2400" b="1" dirty="0" smtClean="0">
                <a:solidFill>
                  <a:srgbClr val="FFFFCC"/>
                </a:solidFill>
                <a:latin typeface="Candara" pitchFamily="34" charset="0"/>
              </a:rPr>
              <a:t>explains the significance of the topic and the purpose for developing the relevant knowledge, skills and understandings:</a:t>
            </a:r>
            <a:endParaRPr lang="en-US" sz="2400" b="1" dirty="0">
              <a:solidFill>
                <a:srgbClr val="FFFFCC"/>
              </a:solidFill>
              <a:latin typeface="Candara" pitchFamily="34" charset="0"/>
            </a:endParaRPr>
          </a:p>
          <a:p>
            <a:pPr>
              <a:lnSpc>
                <a:spcPct val="90000"/>
              </a:lnSpc>
            </a:pPr>
            <a:r>
              <a:rPr lang="en-US" sz="2400" b="1" dirty="0">
                <a:solidFill>
                  <a:srgbClr val="FFFFCC"/>
                </a:solidFill>
                <a:latin typeface="Candara" pitchFamily="34" charset="0"/>
              </a:rPr>
              <a:t>provides opportunities to draw on students’ prior </a:t>
            </a:r>
            <a:r>
              <a:rPr lang="en-US" sz="2400" b="1" dirty="0" smtClean="0">
                <a:solidFill>
                  <a:srgbClr val="FFFFCC"/>
                </a:solidFill>
                <a:latin typeface="Candara" pitchFamily="34" charset="0"/>
              </a:rPr>
              <a:t>knowledge</a:t>
            </a:r>
            <a:endParaRPr lang="en-US" sz="2400" b="1" dirty="0">
              <a:solidFill>
                <a:srgbClr val="FFFFCC"/>
              </a:solidFill>
              <a:latin typeface="Candara" pitchFamily="34" charset="0"/>
            </a:endParaRPr>
          </a:p>
          <a:p>
            <a:pPr>
              <a:lnSpc>
                <a:spcPct val="90000"/>
              </a:lnSpc>
            </a:pPr>
            <a:r>
              <a:rPr lang="en-US" sz="2400" b="1" dirty="0">
                <a:solidFill>
                  <a:srgbClr val="FFFFCC"/>
                </a:solidFill>
                <a:latin typeface="Candara" pitchFamily="34" charset="0"/>
              </a:rPr>
              <a:t>introduces the skill or topic within its curriculum and broader </a:t>
            </a:r>
            <a:r>
              <a:rPr lang="en-US" sz="2400" b="1" dirty="0" smtClean="0">
                <a:solidFill>
                  <a:srgbClr val="FFFFCC"/>
                </a:solidFill>
                <a:latin typeface="Candara" pitchFamily="34" charset="0"/>
              </a:rPr>
              <a:t>contexts</a:t>
            </a:r>
            <a:endParaRPr lang="en-US" sz="2400" b="1" dirty="0">
              <a:solidFill>
                <a:srgbClr val="FFFFCC"/>
              </a:solidFill>
              <a:latin typeface="Candara" pitchFamily="34" charset="0"/>
            </a:endParaRPr>
          </a:p>
          <a:p>
            <a:pPr>
              <a:lnSpc>
                <a:spcPct val="90000"/>
              </a:lnSpc>
            </a:pPr>
            <a:r>
              <a:rPr lang="en-US" sz="2400" b="1" dirty="0">
                <a:solidFill>
                  <a:srgbClr val="FFFFCC"/>
                </a:solidFill>
                <a:latin typeface="Candara" pitchFamily="34" charset="0"/>
              </a:rPr>
              <a:t>establishes expectations and outlines the criteria that will be used to assess students’ work.</a:t>
            </a:r>
            <a:endParaRPr lang="en-US" sz="2400" b="1" dirty="0">
              <a:latin typeface="Candara"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64515">
                                            <p:txEl>
                                              <p:pRg st="0" end="0"/>
                                            </p:txEl>
                                          </p:spTgt>
                                        </p:tgtEl>
                                        <p:attrNameLst>
                                          <p:attrName>style.visibility</p:attrName>
                                        </p:attrNameLst>
                                      </p:cBhvr>
                                      <p:to>
                                        <p:strVal val="visible"/>
                                      </p:to>
                                    </p:set>
                                    <p:animEffect transition="in" filter="box(out)">
                                      <p:cBhvr>
                                        <p:cTn id="7" dur="500"/>
                                        <p:tgtEl>
                                          <p:spTgt spid="6451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64515">
                                            <p:txEl>
                                              <p:pRg st="1" end="1"/>
                                            </p:txEl>
                                          </p:spTgt>
                                        </p:tgtEl>
                                        <p:attrNameLst>
                                          <p:attrName>style.visibility</p:attrName>
                                        </p:attrNameLst>
                                      </p:cBhvr>
                                      <p:to>
                                        <p:strVal val="visible"/>
                                      </p:to>
                                    </p:set>
                                    <p:animEffect transition="in" filter="box(out)">
                                      <p:cBhvr>
                                        <p:cTn id="12" dur="500"/>
                                        <p:tgtEl>
                                          <p:spTgt spid="6451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32" fill="hold" grpId="0" nodeType="clickEffect">
                                  <p:stCondLst>
                                    <p:cond delay="0"/>
                                  </p:stCondLst>
                                  <p:childTnLst>
                                    <p:set>
                                      <p:cBhvr>
                                        <p:cTn id="16" dur="1" fill="hold">
                                          <p:stCondLst>
                                            <p:cond delay="0"/>
                                          </p:stCondLst>
                                        </p:cTn>
                                        <p:tgtEl>
                                          <p:spTgt spid="64515">
                                            <p:txEl>
                                              <p:pRg st="2" end="2"/>
                                            </p:txEl>
                                          </p:spTgt>
                                        </p:tgtEl>
                                        <p:attrNameLst>
                                          <p:attrName>style.visibility</p:attrName>
                                        </p:attrNameLst>
                                      </p:cBhvr>
                                      <p:to>
                                        <p:strVal val="visible"/>
                                      </p:to>
                                    </p:set>
                                    <p:animEffect transition="in" filter="box(out)">
                                      <p:cBhvr>
                                        <p:cTn id="17" dur="500"/>
                                        <p:tgtEl>
                                          <p:spTgt spid="6451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32" fill="hold" grpId="0" nodeType="clickEffect">
                                  <p:stCondLst>
                                    <p:cond delay="0"/>
                                  </p:stCondLst>
                                  <p:childTnLst>
                                    <p:set>
                                      <p:cBhvr>
                                        <p:cTn id="21" dur="1" fill="hold">
                                          <p:stCondLst>
                                            <p:cond delay="0"/>
                                          </p:stCondLst>
                                        </p:cTn>
                                        <p:tgtEl>
                                          <p:spTgt spid="64515">
                                            <p:txEl>
                                              <p:pRg st="3" end="3"/>
                                            </p:txEl>
                                          </p:spTgt>
                                        </p:tgtEl>
                                        <p:attrNameLst>
                                          <p:attrName>style.visibility</p:attrName>
                                        </p:attrNameLst>
                                      </p:cBhvr>
                                      <p:to>
                                        <p:strVal val="visible"/>
                                      </p:to>
                                    </p:set>
                                    <p:animEffect transition="in" filter="box(out)">
                                      <p:cBhvr>
                                        <p:cTn id="22" dur="500"/>
                                        <p:tgtEl>
                                          <p:spTgt spid="6451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32" fill="hold" grpId="0" nodeType="clickEffect">
                                  <p:stCondLst>
                                    <p:cond delay="0"/>
                                  </p:stCondLst>
                                  <p:childTnLst>
                                    <p:set>
                                      <p:cBhvr>
                                        <p:cTn id="26" dur="1" fill="hold">
                                          <p:stCondLst>
                                            <p:cond delay="0"/>
                                          </p:stCondLst>
                                        </p:cTn>
                                        <p:tgtEl>
                                          <p:spTgt spid="64515">
                                            <p:txEl>
                                              <p:pRg st="4" end="4"/>
                                            </p:txEl>
                                          </p:spTgt>
                                        </p:tgtEl>
                                        <p:attrNameLst>
                                          <p:attrName>style.visibility</p:attrName>
                                        </p:attrNameLst>
                                      </p:cBhvr>
                                      <p:to>
                                        <p:strVal val="visible"/>
                                      </p:to>
                                    </p:set>
                                    <p:animEffect transition="in" filter="box(out)">
                                      <p:cBhvr>
                                        <p:cTn id="27" dur="500"/>
                                        <p:tgtEl>
                                          <p:spTgt spid="64515">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32" fill="hold" grpId="0" nodeType="clickEffect">
                                  <p:stCondLst>
                                    <p:cond delay="0"/>
                                  </p:stCondLst>
                                  <p:childTnLst>
                                    <p:set>
                                      <p:cBhvr>
                                        <p:cTn id="31" dur="1" fill="hold">
                                          <p:stCondLst>
                                            <p:cond delay="0"/>
                                          </p:stCondLst>
                                        </p:cTn>
                                        <p:tgtEl>
                                          <p:spTgt spid="64515">
                                            <p:txEl>
                                              <p:pRg st="5" end="5"/>
                                            </p:txEl>
                                          </p:spTgt>
                                        </p:tgtEl>
                                        <p:attrNameLst>
                                          <p:attrName>style.visibility</p:attrName>
                                        </p:attrNameLst>
                                      </p:cBhvr>
                                      <p:to>
                                        <p:strVal val="visible"/>
                                      </p:to>
                                    </p:set>
                                    <p:animEffect transition="in" filter="box(out)">
                                      <p:cBhvr>
                                        <p:cTn id="32" dur="500"/>
                                        <p:tgtEl>
                                          <p:spTgt spid="6451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515"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8" name="Text Box 4"/>
          <p:cNvSpPr txBox="1">
            <a:spLocks noChangeArrowheads="1"/>
          </p:cNvSpPr>
          <p:nvPr/>
        </p:nvSpPr>
        <p:spPr bwMode="auto">
          <a:xfrm>
            <a:off x="395288" y="1125538"/>
            <a:ext cx="8388350" cy="5632311"/>
          </a:xfrm>
          <a:prstGeom prst="rect">
            <a:avLst/>
          </a:prstGeom>
          <a:noFill/>
          <a:ln w="9525">
            <a:noFill/>
            <a:miter lim="800000"/>
            <a:headEnd/>
            <a:tailEnd/>
          </a:ln>
          <a:effectLst/>
        </p:spPr>
        <p:txBody>
          <a:bodyPr>
            <a:spAutoFit/>
          </a:bodyPr>
          <a:lstStyle/>
          <a:p>
            <a:pPr>
              <a:spcBef>
                <a:spcPct val="50000"/>
              </a:spcBef>
            </a:pPr>
            <a:r>
              <a:rPr lang="en-US" sz="2400" b="1" dirty="0" err="1" smtClean="0">
                <a:solidFill>
                  <a:srgbClr val="FFFFCC"/>
                </a:solidFill>
                <a:latin typeface="Candara" pitchFamily="34" charset="0"/>
              </a:rPr>
              <a:t>Modelled</a:t>
            </a:r>
            <a:r>
              <a:rPr lang="en-US" sz="2400" b="1" dirty="0" smtClean="0">
                <a:solidFill>
                  <a:srgbClr val="FFFFCC"/>
                </a:solidFill>
                <a:latin typeface="Candara" pitchFamily="34" charset="0"/>
              </a:rPr>
              <a:t> writing helps students to gain knowledge about the language, vocabulary, sentence structures and text structures required to write for a range of purposes.</a:t>
            </a:r>
          </a:p>
          <a:p>
            <a:pPr>
              <a:spcBef>
                <a:spcPct val="50000"/>
              </a:spcBef>
            </a:pPr>
            <a:r>
              <a:rPr lang="en-US" sz="2400" b="1" dirty="0" err="1" smtClean="0">
                <a:solidFill>
                  <a:srgbClr val="FFFFCC"/>
                </a:solidFill>
                <a:latin typeface="Candara" pitchFamily="34" charset="0"/>
              </a:rPr>
              <a:t>Modelled</a:t>
            </a:r>
            <a:r>
              <a:rPr lang="en-US" sz="2400" b="1" dirty="0" smtClean="0">
                <a:solidFill>
                  <a:srgbClr val="FFFFCC"/>
                </a:solidFill>
                <a:latin typeface="Candara" pitchFamily="34" charset="0"/>
              </a:rPr>
              <a:t> </a:t>
            </a:r>
            <a:r>
              <a:rPr lang="en-US" sz="2400" b="1" dirty="0">
                <a:solidFill>
                  <a:srgbClr val="FFFFCC"/>
                </a:solidFill>
                <a:latin typeface="Candara" pitchFamily="34" charset="0"/>
              </a:rPr>
              <a:t>writing means using both models and </a:t>
            </a:r>
            <a:r>
              <a:rPr lang="en-US" sz="2400" b="1" dirty="0" err="1" smtClean="0">
                <a:solidFill>
                  <a:srgbClr val="FFFFCC"/>
                </a:solidFill>
                <a:latin typeface="Candara" pitchFamily="34" charset="0"/>
              </a:rPr>
              <a:t>modelling</a:t>
            </a:r>
            <a:r>
              <a:rPr lang="en-US" sz="2400" b="1" dirty="0">
                <a:solidFill>
                  <a:srgbClr val="FFFFCC"/>
                </a:solidFill>
                <a:latin typeface="Candara" pitchFamily="34" charset="0"/>
              </a:rPr>
              <a:t>. </a:t>
            </a:r>
            <a:endParaRPr lang="en-US" sz="2400" b="1" dirty="0" smtClean="0">
              <a:solidFill>
                <a:srgbClr val="FFFFCC"/>
              </a:solidFill>
              <a:latin typeface="Candara" pitchFamily="34" charset="0"/>
            </a:endParaRPr>
          </a:p>
          <a:p>
            <a:pPr>
              <a:spcBef>
                <a:spcPct val="50000"/>
              </a:spcBef>
            </a:pPr>
            <a:r>
              <a:rPr lang="en-US" sz="2400" b="1" dirty="0" err="1" smtClean="0">
                <a:solidFill>
                  <a:srgbClr val="FFFFCC"/>
                </a:solidFill>
                <a:latin typeface="Candara" pitchFamily="34" charset="0"/>
              </a:rPr>
              <a:t>Modelled</a:t>
            </a:r>
            <a:r>
              <a:rPr lang="en-US" sz="2400" b="1" dirty="0" smtClean="0">
                <a:solidFill>
                  <a:srgbClr val="FFFFCC"/>
                </a:solidFill>
                <a:latin typeface="Candara" pitchFamily="34" charset="0"/>
              </a:rPr>
              <a:t> </a:t>
            </a:r>
            <a:r>
              <a:rPr lang="en-US" sz="2400" b="1" dirty="0">
                <a:solidFill>
                  <a:srgbClr val="FFFFCC"/>
                </a:solidFill>
                <a:latin typeface="Candara" pitchFamily="34" charset="0"/>
              </a:rPr>
              <a:t>writing refers to the selection of models to show students how writing works. </a:t>
            </a:r>
            <a:r>
              <a:rPr lang="en-US" sz="2400" b="1" dirty="0" smtClean="0">
                <a:solidFill>
                  <a:srgbClr val="FFFFCC"/>
                </a:solidFill>
                <a:latin typeface="Candara" pitchFamily="34" charset="0"/>
              </a:rPr>
              <a:t>Modeling </a:t>
            </a:r>
            <a:r>
              <a:rPr lang="en-US" sz="2400" b="1" dirty="0">
                <a:solidFill>
                  <a:srgbClr val="FFFFCC"/>
                </a:solidFill>
                <a:latin typeface="Candara" pitchFamily="34" charset="0"/>
              </a:rPr>
              <a:t>is the teacher’s demonstration of writing to students</a:t>
            </a:r>
            <a:r>
              <a:rPr lang="en-US" sz="2400" b="1" dirty="0" smtClean="0">
                <a:solidFill>
                  <a:srgbClr val="FFFFCC"/>
                </a:solidFill>
                <a:latin typeface="Candara" pitchFamily="34" charset="0"/>
              </a:rPr>
              <a:t>.</a:t>
            </a:r>
            <a:endParaRPr lang="en-US" sz="2400" b="1" dirty="0">
              <a:solidFill>
                <a:srgbClr val="FFFFCC"/>
              </a:solidFill>
              <a:latin typeface="Candara" pitchFamily="34" charset="0"/>
            </a:endParaRPr>
          </a:p>
          <a:p>
            <a:pPr>
              <a:spcBef>
                <a:spcPct val="50000"/>
              </a:spcBef>
            </a:pPr>
            <a:r>
              <a:rPr lang="en-US" sz="2400" b="1" dirty="0" err="1" smtClean="0">
                <a:solidFill>
                  <a:srgbClr val="FFFFCC"/>
                </a:solidFill>
                <a:latin typeface="Candara" pitchFamily="34" charset="0"/>
              </a:rPr>
              <a:t>Modelled</a:t>
            </a:r>
            <a:r>
              <a:rPr lang="en-US" sz="2400" b="1" dirty="0" smtClean="0">
                <a:solidFill>
                  <a:srgbClr val="FFFFCC"/>
                </a:solidFill>
                <a:latin typeface="Candara" pitchFamily="34" charset="0"/>
              </a:rPr>
              <a:t> </a:t>
            </a:r>
            <a:r>
              <a:rPr lang="en-US" sz="2400" b="1" dirty="0">
                <a:solidFill>
                  <a:srgbClr val="FFFFCC"/>
                </a:solidFill>
                <a:latin typeface="Candara" pitchFamily="34" charset="0"/>
              </a:rPr>
              <a:t>writing includes explicit teaching about the processes involved in composing texts</a:t>
            </a:r>
            <a:r>
              <a:rPr lang="en-US" sz="2400" b="1" dirty="0" smtClean="0">
                <a:solidFill>
                  <a:srgbClr val="FFFFCC"/>
                </a:solidFill>
                <a:latin typeface="Candara" pitchFamily="34" charset="0"/>
              </a:rPr>
              <a:t>.</a:t>
            </a:r>
            <a:endParaRPr lang="en-US" sz="2400" b="1" dirty="0">
              <a:solidFill>
                <a:srgbClr val="FFFFCC"/>
              </a:solidFill>
              <a:latin typeface="Candara" pitchFamily="34" charset="0"/>
            </a:endParaRPr>
          </a:p>
          <a:p>
            <a:pPr>
              <a:spcBef>
                <a:spcPct val="50000"/>
              </a:spcBef>
            </a:pPr>
            <a:r>
              <a:rPr lang="en-US" sz="2400" b="1" dirty="0" smtClean="0">
                <a:solidFill>
                  <a:srgbClr val="FFFFCC"/>
                </a:solidFill>
                <a:latin typeface="Candara" pitchFamily="34" charset="0"/>
              </a:rPr>
              <a:t>At the </a:t>
            </a:r>
            <a:r>
              <a:rPr lang="en-US" sz="2400" b="1" dirty="0" err="1" smtClean="0">
                <a:solidFill>
                  <a:srgbClr val="FFFFCC"/>
                </a:solidFill>
                <a:latin typeface="Candara" pitchFamily="34" charset="0"/>
              </a:rPr>
              <a:t>modelling</a:t>
            </a:r>
            <a:r>
              <a:rPr lang="en-US" sz="2400" b="1" dirty="0" smtClean="0">
                <a:solidFill>
                  <a:srgbClr val="FFFFCC"/>
                </a:solidFill>
                <a:latin typeface="Candara" pitchFamily="34" charset="0"/>
              </a:rPr>
              <a:t> phase, </a:t>
            </a:r>
            <a:r>
              <a:rPr lang="en-US" sz="2400" b="1" dirty="0">
                <a:solidFill>
                  <a:srgbClr val="FFFFCC"/>
                </a:solidFill>
                <a:latin typeface="Candara" pitchFamily="34" charset="0"/>
              </a:rPr>
              <a:t>teachers </a:t>
            </a:r>
            <a:r>
              <a:rPr lang="en-US" sz="2400" b="1" dirty="0" smtClean="0">
                <a:solidFill>
                  <a:srgbClr val="FFFFCC"/>
                </a:solidFill>
                <a:latin typeface="Candara" pitchFamily="34" charset="0"/>
              </a:rPr>
              <a:t>provide/construct </a:t>
            </a:r>
            <a:r>
              <a:rPr lang="en-US" sz="2400" b="1" dirty="0">
                <a:solidFill>
                  <a:srgbClr val="FFFFCC"/>
                </a:solidFill>
                <a:latin typeface="Candara" pitchFamily="34" charset="0"/>
              </a:rPr>
              <a:t>examples of the type of texts students will be composing, explanations of how these texts work and structured demonstrations  of what efficient writers know and do. </a:t>
            </a:r>
            <a:endParaRPr lang="en-AU" sz="2400" b="1" dirty="0">
              <a:solidFill>
                <a:srgbClr val="FFFFCC"/>
              </a:solidFill>
              <a:latin typeface="Candara" pitchFamily="34" charset="0"/>
            </a:endParaRPr>
          </a:p>
        </p:txBody>
      </p:sp>
      <p:sp>
        <p:nvSpPr>
          <p:cNvPr id="103432" name="Rectangle 8"/>
          <p:cNvSpPr>
            <a:spLocks noChangeArrowheads="1"/>
          </p:cNvSpPr>
          <p:nvPr/>
        </p:nvSpPr>
        <p:spPr bwMode="auto">
          <a:xfrm>
            <a:off x="214282" y="188913"/>
            <a:ext cx="8929718" cy="914400"/>
          </a:xfrm>
          <a:prstGeom prst="rect">
            <a:avLst/>
          </a:prstGeom>
          <a:noFill/>
          <a:ln w="9525">
            <a:noFill/>
            <a:miter lim="800000"/>
            <a:headEnd/>
            <a:tailEnd/>
          </a:ln>
          <a:effectLst/>
        </p:spPr>
        <p:txBody>
          <a:bodyPr anchor="ctr"/>
          <a:lstStyle/>
          <a:p>
            <a:pPr algn="ctr"/>
            <a:r>
              <a:rPr lang="en-US" sz="4400" b="1" dirty="0" err="1" smtClean="0">
                <a:solidFill>
                  <a:srgbClr val="5C0000"/>
                </a:solidFill>
                <a:latin typeface="Candara" pitchFamily="34" charset="0"/>
              </a:rPr>
              <a:t>Modelled</a:t>
            </a:r>
            <a:r>
              <a:rPr lang="en-US" sz="4400" b="1" dirty="0" smtClean="0">
                <a:solidFill>
                  <a:srgbClr val="5C0000"/>
                </a:solidFill>
                <a:latin typeface="Candara" pitchFamily="34" charset="0"/>
              </a:rPr>
              <a:t> </a:t>
            </a:r>
            <a:r>
              <a:rPr lang="en-US" sz="4400" b="1" dirty="0">
                <a:solidFill>
                  <a:srgbClr val="5C0000"/>
                </a:solidFill>
                <a:latin typeface="Candara" pitchFamily="34" charset="0"/>
              </a:rPr>
              <a:t>Learning / Deconstruction</a:t>
            </a:r>
            <a:endParaRPr lang="en-AU" sz="4400" b="1" dirty="0">
              <a:solidFill>
                <a:srgbClr val="5C0000"/>
              </a:solidFill>
              <a:latin typeface="Candara"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3" name="Text Box 1027"/>
          <p:cNvSpPr txBox="1">
            <a:spLocks noChangeArrowheads="1"/>
          </p:cNvSpPr>
          <p:nvPr/>
        </p:nvSpPr>
        <p:spPr bwMode="auto">
          <a:xfrm>
            <a:off x="2519363" y="981075"/>
            <a:ext cx="6624637" cy="3046988"/>
          </a:xfrm>
          <a:prstGeom prst="rect">
            <a:avLst/>
          </a:prstGeom>
          <a:noFill/>
          <a:ln w="9525">
            <a:noFill/>
            <a:miter lim="800000"/>
            <a:headEnd/>
            <a:tailEnd/>
          </a:ln>
          <a:effectLst/>
        </p:spPr>
        <p:txBody>
          <a:bodyPr>
            <a:spAutoFit/>
          </a:bodyPr>
          <a:lstStyle/>
          <a:p>
            <a:pPr>
              <a:spcBef>
                <a:spcPct val="50000"/>
              </a:spcBef>
            </a:pPr>
            <a:r>
              <a:rPr lang="en-US" sz="2400" b="1" dirty="0">
                <a:solidFill>
                  <a:srgbClr val="FFFFCC"/>
                </a:solidFill>
                <a:latin typeface="+mj-lt"/>
              </a:rPr>
              <a:t>Make explicit the                     	</a:t>
            </a:r>
            <a:r>
              <a:rPr lang="en-US" sz="2400" b="1" dirty="0" smtClean="0">
                <a:solidFill>
                  <a:srgbClr val="FFFFCC"/>
                </a:solidFill>
                <a:latin typeface="+mj-lt"/>
              </a:rPr>
              <a:t>		purpose</a:t>
            </a:r>
            <a:r>
              <a:rPr lang="en-US" sz="2400" b="1" dirty="0">
                <a:solidFill>
                  <a:srgbClr val="FFFFCC"/>
                </a:solidFill>
                <a:latin typeface="+mj-lt"/>
              </a:rPr>
              <a:t>,                                      	</a:t>
            </a:r>
            <a:r>
              <a:rPr lang="en-US" sz="2400" b="1" dirty="0" smtClean="0">
                <a:solidFill>
                  <a:srgbClr val="FFFFCC"/>
                </a:solidFill>
                <a:latin typeface="+mj-lt"/>
              </a:rPr>
              <a:t>	structure </a:t>
            </a:r>
            <a:r>
              <a:rPr lang="en-US" sz="2400" b="1" dirty="0">
                <a:solidFill>
                  <a:srgbClr val="FFFFCC"/>
                </a:solidFill>
                <a:latin typeface="+mj-lt"/>
              </a:rPr>
              <a:t>of the text,                                   	language features and vocabulary,   	sentence patterns and                      	content knowledge                                     </a:t>
            </a:r>
            <a:r>
              <a:rPr lang="en-US" sz="2400" b="1" dirty="0" smtClean="0">
                <a:solidFill>
                  <a:srgbClr val="FFFFCC"/>
                </a:solidFill>
                <a:latin typeface="+mj-lt"/>
              </a:rPr>
              <a:t>      of </a:t>
            </a:r>
            <a:r>
              <a:rPr lang="en-US" sz="2400" b="1" dirty="0">
                <a:solidFill>
                  <a:srgbClr val="FFFFCC"/>
                </a:solidFill>
                <a:latin typeface="+mj-lt"/>
              </a:rPr>
              <a:t>the type of writing required using successful models.</a:t>
            </a:r>
            <a:endParaRPr lang="en-AU" sz="2400" b="1" dirty="0">
              <a:solidFill>
                <a:srgbClr val="FFFFCC"/>
              </a:solidFill>
              <a:latin typeface="+mj-lt"/>
            </a:endParaRPr>
          </a:p>
        </p:txBody>
      </p:sp>
      <p:sp>
        <p:nvSpPr>
          <p:cNvPr id="51204" name="Text Box 1028"/>
          <p:cNvSpPr txBox="1">
            <a:spLocks noChangeArrowheads="1"/>
          </p:cNvSpPr>
          <p:nvPr/>
        </p:nvSpPr>
        <p:spPr bwMode="auto">
          <a:xfrm>
            <a:off x="827088" y="4149725"/>
            <a:ext cx="7129462" cy="461665"/>
          </a:xfrm>
          <a:prstGeom prst="rect">
            <a:avLst/>
          </a:prstGeom>
          <a:noFill/>
          <a:ln w="9525">
            <a:noFill/>
            <a:miter lim="800000"/>
            <a:headEnd/>
            <a:tailEnd/>
          </a:ln>
          <a:effectLst/>
        </p:spPr>
        <p:txBody>
          <a:bodyPr>
            <a:spAutoFit/>
          </a:bodyPr>
          <a:lstStyle/>
          <a:p>
            <a:pPr>
              <a:spcBef>
                <a:spcPct val="50000"/>
              </a:spcBef>
            </a:pPr>
            <a:r>
              <a:rPr lang="en-US" sz="2400" b="1" dirty="0">
                <a:solidFill>
                  <a:srgbClr val="FFFFCC"/>
                </a:solidFill>
                <a:latin typeface="+mj-lt"/>
              </a:rPr>
              <a:t>Provide students with examples of the task.</a:t>
            </a:r>
            <a:endParaRPr lang="en-AU" sz="2400" b="1" dirty="0">
              <a:solidFill>
                <a:srgbClr val="FFFFCC"/>
              </a:solidFill>
              <a:latin typeface="+mj-lt"/>
            </a:endParaRPr>
          </a:p>
        </p:txBody>
      </p:sp>
      <p:sp>
        <p:nvSpPr>
          <p:cNvPr id="51205" name="Text Box 1029"/>
          <p:cNvSpPr txBox="1">
            <a:spLocks noChangeArrowheads="1"/>
          </p:cNvSpPr>
          <p:nvPr/>
        </p:nvSpPr>
        <p:spPr bwMode="auto">
          <a:xfrm>
            <a:off x="827088" y="4797425"/>
            <a:ext cx="8064500" cy="830997"/>
          </a:xfrm>
          <a:prstGeom prst="rect">
            <a:avLst/>
          </a:prstGeom>
          <a:noFill/>
          <a:ln w="9525">
            <a:noFill/>
            <a:miter lim="800000"/>
            <a:headEnd/>
            <a:tailEnd/>
          </a:ln>
          <a:effectLst/>
        </p:spPr>
        <p:txBody>
          <a:bodyPr>
            <a:spAutoFit/>
          </a:bodyPr>
          <a:lstStyle/>
          <a:p>
            <a:pPr>
              <a:spcBef>
                <a:spcPct val="50000"/>
              </a:spcBef>
            </a:pPr>
            <a:r>
              <a:rPr lang="en-US" sz="2400" b="1" dirty="0" smtClean="0">
                <a:solidFill>
                  <a:srgbClr val="FFFFCC"/>
                </a:solidFill>
                <a:latin typeface="+mj-lt"/>
              </a:rPr>
              <a:t>Provide the all essential </a:t>
            </a:r>
            <a:r>
              <a:rPr lang="en-US" sz="2400" b="1" dirty="0">
                <a:solidFill>
                  <a:srgbClr val="FFFFCC"/>
                </a:solidFill>
                <a:latin typeface="+mj-lt"/>
              </a:rPr>
              <a:t>information that students require to complete the writing task successfully in the future.</a:t>
            </a:r>
            <a:endParaRPr lang="en-AU" sz="2400" b="1" dirty="0">
              <a:solidFill>
                <a:srgbClr val="FFFFCC"/>
              </a:solidFill>
              <a:latin typeface="+mj-lt"/>
            </a:endParaRPr>
          </a:p>
        </p:txBody>
      </p:sp>
      <p:pic>
        <p:nvPicPr>
          <p:cNvPr id="51206" name="Picture 1030" descr="j0275910"/>
          <p:cNvPicPr>
            <a:picLocks noChangeAspect="1" noChangeArrowheads="1"/>
          </p:cNvPicPr>
          <p:nvPr/>
        </p:nvPicPr>
        <p:blipFill>
          <a:blip r:embed="rId2" cstate="print"/>
          <a:srcRect/>
          <a:stretch>
            <a:fillRect/>
          </a:stretch>
        </p:blipFill>
        <p:spPr bwMode="auto">
          <a:xfrm>
            <a:off x="500034" y="1428736"/>
            <a:ext cx="1944688" cy="2087562"/>
          </a:xfrm>
          <a:prstGeom prst="rect">
            <a:avLst/>
          </a:prstGeom>
          <a:noFill/>
        </p:spPr>
      </p:pic>
      <p:sp>
        <p:nvSpPr>
          <p:cNvPr id="51207" name="Rectangle 1031"/>
          <p:cNvSpPr>
            <a:spLocks noGrp="1" noChangeArrowheads="1"/>
          </p:cNvSpPr>
          <p:nvPr>
            <p:ph type="title"/>
          </p:nvPr>
        </p:nvSpPr>
        <p:spPr>
          <a:xfrm>
            <a:off x="179387" y="0"/>
            <a:ext cx="8964613" cy="914400"/>
          </a:xfrm>
        </p:spPr>
        <p:txBody>
          <a:bodyPr>
            <a:noAutofit/>
          </a:bodyPr>
          <a:lstStyle/>
          <a:p>
            <a:r>
              <a:rPr lang="en-US" b="1" dirty="0" err="1">
                <a:solidFill>
                  <a:srgbClr val="5C0000"/>
                </a:solidFill>
              </a:rPr>
              <a:t>Modelled</a:t>
            </a:r>
            <a:r>
              <a:rPr lang="en-US" b="1" dirty="0">
                <a:solidFill>
                  <a:srgbClr val="5C0000"/>
                </a:solidFill>
              </a:rPr>
              <a:t> Learning / Deconstruction</a:t>
            </a:r>
            <a:endParaRPr lang="en-AU" b="1" dirty="0">
              <a:solidFill>
                <a:srgbClr val="5C0000"/>
              </a:solidFill>
            </a:endParaRPr>
          </a:p>
        </p:txBody>
      </p:sp>
      <p:sp>
        <p:nvSpPr>
          <p:cNvPr id="51209" name="WordArt 1033"/>
          <p:cNvSpPr>
            <a:spLocks noChangeArrowheads="1" noChangeShapeType="1" noTextEdit="1"/>
          </p:cNvSpPr>
          <p:nvPr/>
        </p:nvSpPr>
        <p:spPr bwMode="auto">
          <a:xfrm>
            <a:off x="6156325" y="5949950"/>
            <a:ext cx="2663825" cy="647700"/>
          </a:xfrm>
          <a:prstGeom prst="rect">
            <a:avLst/>
          </a:prstGeom>
        </p:spPr>
        <p:txBody>
          <a:bodyPr wrap="none" fromWordArt="1">
            <a:prstTxWarp prst="textPlain">
              <a:avLst>
                <a:gd name="adj" fmla="val 50000"/>
              </a:avLst>
            </a:prstTxWarp>
          </a:bodyPr>
          <a:lstStyle/>
          <a:p>
            <a:pPr algn="ctr"/>
            <a:r>
              <a:rPr lang="en-AU" sz="2400" b="1" kern="10">
                <a:ln w="9525">
                  <a:solidFill>
                    <a:srgbClr val="FFFFCC"/>
                  </a:solidFill>
                  <a:round/>
                  <a:headEnd/>
                  <a:tailEnd/>
                </a:ln>
                <a:solidFill>
                  <a:srgbClr val="FF0000"/>
                </a:solidFill>
                <a:latin typeface="+mj-lt"/>
              </a:rPr>
              <a:t>THUS...</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a:xfrm>
            <a:off x="428596" y="1071546"/>
            <a:ext cx="8280400" cy="5143536"/>
          </a:xfrm>
          <a:prstGeom prst="rect">
            <a:avLst/>
          </a:prstGeom>
        </p:spPr>
        <p:txBody>
          <a:bodyPr vert="horz" lIns="91440" tIns="45720" rIns="91440" bIns="45720" rtlCol="0">
            <a:noAutofit/>
          </a:bodyPr>
          <a:lstStyle/>
          <a:p>
            <a:pPr marL="342900" marR="0" lvl="0" indent="-342900" algn="l" defTabSz="914400" rtl="0" eaLnBrk="1" fontAlgn="auto" latinLnBrk="0" hangingPunct="1">
              <a:lnSpc>
                <a:spcPct val="120000"/>
              </a:lnSpc>
              <a:spcBef>
                <a:spcPts val="1500"/>
              </a:spcBef>
              <a:spcAft>
                <a:spcPts val="0"/>
              </a:spcAft>
              <a:buClrTx/>
              <a:buSzTx/>
              <a:buFontTx/>
              <a:buBlip>
                <a:blip r:embed="rId2"/>
              </a:buBlip>
              <a:tabLst/>
              <a:defRPr/>
            </a:pPr>
            <a:r>
              <a:rPr kumimoji="0" lang="en-US" sz="2400" b="1" i="0" u="none" strike="noStrike" kern="1200" cap="none" spc="0" normalizeH="0" baseline="0" noProof="0" dirty="0" smtClean="0">
                <a:ln>
                  <a:noFill/>
                </a:ln>
                <a:solidFill>
                  <a:srgbClr val="FFFFCC"/>
                </a:solidFill>
                <a:effectLst/>
                <a:uLnTx/>
                <a:uFillTx/>
                <a:latin typeface="Candara" pitchFamily="34" charset="0"/>
                <a:ea typeface="+mn-ea"/>
                <a:cs typeface="+mn-cs"/>
              </a:rPr>
              <a:t>Provide really good examples of the type of texts students need to compose.</a:t>
            </a:r>
          </a:p>
          <a:p>
            <a:pPr marL="342900" marR="0" lvl="0" indent="-342900" algn="l" defTabSz="914400" rtl="0" eaLnBrk="1" fontAlgn="auto" latinLnBrk="0" hangingPunct="1">
              <a:lnSpc>
                <a:spcPct val="120000"/>
              </a:lnSpc>
              <a:spcBef>
                <a:spcPts val="1500"/>
              </a:spcBef>
              <a:spcAft>
                <a:spcPts val="0"/>
              </a:spcAft>
              <a:buClrTx/>
              <a:buSzTx/>
              <a:buFontTx/>
              <a:buBlip>
                <a:blip r:embed="rId2"/>
              </a:buBlip>
              <a:tabLst/>
              <a:defRPr/>
            </a:pPr>
            <a:r>
              <a:rPr kumimoji="0" lang="en-US" sz="2400" b="1" i="0" u="none" strike="noStrike" kern="1200" cap="none" spc="0" normalizeH="0" baseline="0" noProof="0" dirty="0" smtClean="0">
                <a:ln>
                  <a:noFill/>
                </a:ln>
                <a:solidFill>
                  <a:srgbClr val="FFFFCC"/>
                </a:solidFill>
                <a:effectLst/>
                <a:uLnTx/>
                <a:uFillTx/>
                <a:latin typeface="Candara" pitchFamily="34" charset="0"/>
                <a:ea typeface="+mn-ea"/>
                <a:cs typeface="+mn-cs"/>
              </a:rPr>
              <a:t>Explain that you have chosen excellent examples which will be a useful guide to students for their own writing. If they use the same features, they will do well.</a:t>
            </a:r>
          </a:p>
          <a:p>
            <a:pPr marL="342900" marR="0" lvl="0" indent="-342900" algn="l" defTabSz="914400" rtl="0" eaLnBrk="1" fontAlgn="auto" latinLnBrk="0" hangingPunct="1">
              <a:lnSpc>
                <a:spcPct val="120000"/>
              </a:lnSpc>
              <a:spcBef>
                <a:spcPts val="1500"/>
              </a:spcBef>
              <a:spcAft>
                <a:spcPts val="0"/>
              </a:spcAft>
              <a:buClrTx/>
              <a:buSzTx/>
              <a:buFontTx/>
              <a:buBlip>
                <a:blip r:embed="rId2"/>
              </a:buBlip>
              <a:tabLst/>
              <a:defRPr/>
            </a:pPr>
            <a:r>
              <a:rPr kumimoji="0" lang="en-US" sz="2400" b="1" i="0" u="none" strike="noStrike" kern="1200" cap="none" spc="0" normalizeH="0" baseline="0" noProof="0" dirty="0" smtClean="0">
                <a:ln>
                  <a:noFill/>
                </a:ln>
                <a:solidFill>
                  <a:srgbClr val="FFFFCC"/>
                </a:solidFill>
                <a:effectLst/>
                <a:uLnTx/>
                <a:uFillTx/>
                <a:latin typeface="Candara" pitchFamily="34" charset="0"/>
                <a:ea typeface="+mn-ea"/>
                <a:cs typeface="+mn-cs"/>
              </a:rPr>
              <a:t>Before reading, explain the key words and content (</a:t>
            </a:r>
            <a:r>
              <a:rPr kumimoji="0" lang="en-US" sz="2400" b="1" i="0" u="none" strike="noStrike" kern="1200" cap="none" spc="0" normalizeH="0" baseline="0" noProof="0" dirty="0" err="1" smtClean="0">
                <a:ln>
                  <a:noFill/>
                </a:ln>
                <a:solidFill>
                  <a:srgbClr val="FFFFCC"/>
                </a:solidFill>
                <a:effectLst/>
                <a:uLnTx/>
                <a:uFillTx/>
                <a:latin typeface="Candara" pitchFamily="34" charset="0"/>
                <a:ea typeface="+mn-ea"/>
                <a:cs typeface="+mn-cs"/>
              </a:rPr>
              <a:t>eg</a:t>
            </a:r>
            <a:r>
              <a:rPr kumimoji="0" lang="en-US" sz="2400" b="1" i="0" u="none" strike="noStrike" kern="1200" cap="none" spc="0" normalizeH="0" baseline="0" noProof="0" dirty="0" smtClean="0">
                <a:ln>
                  <a:noFill/>
                </a:ln>
                <a:solidFill>
                  <a:srgbClr val="FFFFCC"/>
                </a:solidFill>
                <a:effectLst/>
                <a:uLnTx/>
                <a:uFillTx/>
                <a:latin typeface="Candara" pitchFamily="34" charset="0"/>
                <a:ea typeface="+mn-ea"/>
                <a:cs typeface="+mn-cs"/>
              </a:rPr>
              <a:t> a brief summary of a story or the information) so students can understand the text that you will read.</a:t>
            </a:r>
          </a:p>
          <a:p>
            <a:pPr marL="342900" marR="0" lvl="0" indent="-342900" algn="l" defTabSz="914400" rtl="0" eaLnBrk="1" fontAlgn="auto" latinLnBrk="0" hangingPunct="1">
              <a:lnSpc>
                <a:spcPct val="120000"/>
              </a:lnSpc>
              <a:spcBef>
                <a:spcPts val="1500"/>
              </a:spcBef>
              <a:spcAft>
                <a:spcPts val="0"/>
              </a:spcAft>
              <a:buClrTx/>
              <a:buSzTx/>
              <a:buFontTx/>
              <a:buBlip>
                <a:blip r:embed="rId2"/>
              </a:buBlip>
              <a:tabLst/>
              <a:defRPr/>
            </a:pPr>
            <a:r>
              <a:rPr kumimoji="0" lang="en-US" sz="2400" b="1" i="0" u="none" strike="noStrike" kern="1200" cap="none" spc="0" normalizeH="0" baseline="0" noProof="0" dirty="0" smtClean="0">
                <a:ln>
                  <a:noFill/>
                </a:ln>
                <a:solidFill>
                  <a:srgbClr val="FFFFCC"/>
                </a:solidFill>
                <a:effectLst/>
                <a:uLnTx/>
                <a:uFillTx/>
                <a:latin typeface="Candara" pitchFamily="34" charset="0"/>
                <a:ea typeface="+mn-ea"/>
                <a:cs typeface="+mn-cs"/>
              </a:rPr>
              <a:t>Read through your examples and explain how these texts work – address the writing at level of whole text (including paragraphs), sentence, word and surface features.</a:t>
            </a:r>
          </a:p>
        </p:txBody>
      </p:sp>
      <p:sp>
        <p:nvSpPr>
          <p:cNvPr id="5" name="Text Box 5"/>
          <p:cNvSpPr txBox="1">
            <a:spLocks noChangeArrowheads="1"/>
          </p:cNvSpPr>
          <p:nvPr/>
        </p:nvSpPr>
        <p:spPr bwMode="auto">
          <a:xfrm>
            <a:off x="428596" y="285728"/>
            <a:ext cx="8072494" cy="584775"/>
          </a:xfrm>
          <a:prstGeom prst="rect">
            <a:avLst/>
          </a:prstGeom>
          <a:noFill/>
          <a:ln w="9525">
            <a:noFill/>
            <a:miter lim="800000"/>
            <a:headEnd/>
            <a:tailEnd/>
          </a:ln>
          <a:effectLst/>
        </p:spPr>
        <p:txBody>
          <a:bodyPr wrap="square">
            <a:spAutoFit/>
          </a:bodyPr>
          <a:lstStyle/>
          <a:p>
            <a:pPr>
              <a:spcBef>
                <a:spcPct val="50000"/>
              </a:spcBef>
            </a:pPr>
            <a:r>
              <a:rPr lang="en-US" sz="3200" b="1" dirty="0">
                <a:solidFill>
                  <a:srgbClr val="5C0000"/>
                </a:solidFill>
                <a:latin typeface="Candara" pitchFamily="34" charset="0"/>
              </a:rPr>
              <a:t>When </a:t>
            </a:r>
            <a:r>
              <a:rPr lang="en-US" sz="3200" b="1" dirty="0" smtClean="0">
                <a:solidFill>
                  <a:srgbClr val="5C0000"/>
                </a:solidFill>
                <a:latin typeface="Candara" pitchFamily="34" charset="0"/>
              </a:rPr>
              <a:t>modeling </a:t>
            </a:r>
            <a:r>
              <a:rPr lang="en-US" sz="3200" b="1" dirty="0">
                <a:solidFill>
                  <a:srgbClr val="5C0000"/>
                </a:solidFill>
                <a:latin typeface="Candara" pitchFamily="34" charset="0"/>
              </a:rPr>
              <a:t>writing teachers should:</a:t>
            </a:r>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527&quot;&gt;&lt;property id=&quot;20148&quot; value=&quot;5&quot;/&gt;&lt;property id=&quot;20300&quot; value=&quot;Slide 1&quot;/&gt;&lt;property id=&quot;20307&quot; value=&quot;264&quot;/&gt;&lt;/object&gt;&lt;object type=&quot;3&quot; unique_id=&quot;10528&quot;&gt;&lt;property id=&quot;20148&quot; value=&quot;5&quot;/&gt;&lt;property id=&quot;20300&quot; value=&quot;Slide 2 - &amp;quot;What is Explicit Teaching?&amp;quot;&quot;/&gt;&lt;property id=&quot;20307&quot; value=&quot;265&quot;/&gt;&lt;/object&gt;&lt;object type=&quot;3&quot; unique_id=&quot;10529&quot;&gt;&lt;property id=&quot;20148&quot; value=&quot;5&quot;/&gt;&lt;property id=&quot;20300&quot; value=&quot;Slide 3&quot;/&gt;&lt;property id=&quot;20307&quot; value=&quot;266&quot;/&gt;&lt;/object&gt;&lt;object type=&quot;3&quot; unique_id=&quot;10530&quot;&gt;&lt;property id=&quot;20148&quot; value=&quot;5&quot;/&gt;&lt;property id=&quot;20300&quot; value=&quot;Slide 5 - &amp;quot;Model of Explicit Teaching&amp;quot;&quot;/&gt;&lt;property id=&quot;20307&quot; value=&quot;267&quot;/&gt;&lt;/object&gt;&lt;object type=&quot;3&quot; unique_id=&quot;10531&quot;&gt;&lt;property id=&quot;20148&quot; value=&quot;5&quot;/&gt;&lt;property id=&quot;20300&quot; value=&quot;Slide 6 - &amp;quot;Setting the Context:&amp;#x0D;&amp;#x0A;Building Field&amp;quot;&quot;/&gt;&lt;property id=&quot;20307&quot; value=&quot;268&quot;/&gt;&lt;/object&gt;&lt;object type=&quot;3&quot; unique_id=&quot;10532&quot;&gt;&lt;property id=&quot;20148&quot; value=&quot;5&quot;/&gt;&lt;property id=&quot;20300&quot; value=&quot;Slide 7&quot;/&gt;&lt;property id=&quot;20307&quot; value=&quot;269&quot;/&gt;&lt;/object&gt;&lt;object type=&quot;3&quot; unique_id=&quot;10533&quot;&gt;&lt;property id=&quot;20148&quot; value=&quot;5&quot;/&gt;&lt;property id=&quot;20300&quot; value=&quot;Slide 8 - &amp;quot;Modelled Learning / Deconstruction&amp;quot;&quot;/&gt;&lt;property id=&quot;20307&quot; value=&quot;270&quot;/&gt;&lt;/object&gt;&lt;object type=&quot;3&quot; unique_id=&quot;10534&quot;&gt;&lt;property id=&quot;20148&quot; value=&quot;5&quot;/&gt;&lt;property id=&quot;20300&quot; value=&quot;Slide 10&quot;/&gt;&lt;property id=&quot;20307&quot; value=&quot;271&quot;/&gt;&lt;/object&gt;&lt;object type=&quot;3&quot; unique_id=&quot;10535&quot;&gt;&lt;property id=&quot;20148&quot; value=&quot;5&quot;/&gt;&lt;property id=&quot;20300&quot; value=&quot;Slide 11&quot;/&gt;&lt;property id=&quot;20307&quot; value=&quot;272&quot;/&gt;&lt;/object&gt;&lt;object type=&quot;3&quot; unique_id=&quot;10536&quot;&gt;&lt;property id=&quot;20148&quot; value=&quot;5&quot;/&gt;&lt;property id=&quot;20300&quot; value=&quot;Slide 13&quot;/&gt;&lt;property id=&quot;20307&quot; value=&quot;273&quot;/&gt;&lt;/object&gt;&lt;object type=&quot;3&quot; unique_id=&quot;10537&quot;&gt;&lt;property id=&quot;20148&quot; value=&quot;5&quot;/&gt;&lt;property id=&quot;20300&quot; value=&quot;Slide 14 - &amp;quot;Aspects to focus on at the modeled phase&amp;quot;&quot;/&gt;&lt;property id=&quot;20307&quot; value=&quot;274&quot;/&gt;&lt;/object&gt;&lt;object type=&quot;3&quot; unique_id=&quot;10538&quot;&gt;&lt;property id=&quot;20148&quot; value=&quot;5&quot;/&gt;&lt;property id=&quot;20300&quot; value=&quot;Slide 15 - &amp;quot;Teaching Strategies for Modeled Learning&amp;quot;&quot;/&gt;&lt;property id=&quot;20307&quot; value=&quot;275&quot;/&gt;&lt;/object&gt;&lt;object type=&quot;3&quot; unique_id=&quot;10539&quot;&gt;&lt;property id=&quot;20148&quot; value=&quot;5&quot;/&gt;&lt;property id=&quot;20300&quot; value=&quot;Slide 16&quot;/&gt;&lt;property id=&quot;20307&quot; value=&quot;276&quot;/&gt;&lt;/object&gt;&lt;object type=&quot;3&quot; unique_id=&quot;10540&quot;&gt;&lt;property id=&quot;20148&quot; value=&quot;5&quot;/&gt;&lt;property id=&quot;20300&quot; value=&quot;Slide 18 - &amp;quot;Guided Learning / Joint Construction&amp;quot;&quot;/&gt;&lt;property id=&quot;20307&quot; value=&quot;277&quot;/&gt;&lt;/object&gt;&lt;object type=&quot;3&quot; unique_id=&quot;10541&quot;&gt;&lt;property id=&quot;20148&quot; value=&quot;5&quot;/&gt;&lt;property id=&quot;20300&quot; value=&quot;Slide 19&quot;/&gt;&lt;property id=&quot;20307&quot; value=&quot;278&quot;/&gt;&lt;/object&gt;&lt;object type=&quot;3&quot; unique_id=&quot;10542&quot;&gt;&lt;property id=&quot;20148&quot; value=&quot;5&quot;/&gt;&lt;property id=&quot;20300&quot; value=&quot;Slide 20 - &amp;quot;Questions to pose as students are developing their texts&amp;quot;&quot;/&gt;&lt;property id=&quot;20307&quot; value=&quot;279&quot;/&gt;&lt;/object&gt;&lt;object type=&quot;3&quot; unique_id=&quot;10543&quot;&gt;&lt;property id=&quot;20148&quot; value=&quot;5&quot;/&gt;&lt;property id=&quot;20300&quot; value=&quot;Slide 21 - &amp;quot;Questions to pose when guiding students to look at language features&amp;quot;&quot;/&gt;&lt;property id=&quot;20307&quot; value=&quot;280&quot;/&gt;&lt;/object&gt;&lt;object type=&quot;3&quot; unique_id=&quot;10544&quot;&gt;&lt;property id=&quot;20148&quot; value=&quot;5&quot;/&gt;&lt;property id=&quot;20300&quot; value=&quot;Slide 22 - &amp;quot;Questions to pose when guiding students in the writing process&amp;quot;&quot;/&gt;&lt;property id=&quot;20307&quot; value=&quot;281&quot;/&gt;&lt;/object&gt;&lt;object type=&quot;3&quot; unique_id=&quot;10545&quot;&gt;&lt;property id=&quot;20148&quot; value=&quot;5&quot;/&gt;&lt;property id=&quot;20300&quot; value=&quot;Slide 23 - &amp;quot;Examples of Teaching Strategies for Guided Learning&amp;quot;&quot;/&gt;&lt;property id=&quot;20307&quot; value=&quot;282&quot;/&gt;&lt;/object&gt;&lt;object type=&quot;3&quot; unique_id=&quot;10546&quot;&gt;&lt;property id=&quot;20148&quot; value=&quot;5&quot;/&gt;&lt;property id=&quot;20300&quot; value=&quot;Slide 24&quot;/&gt;&lt;property id=&quot;20307&quot; value=&quot;283&quot;/&gt;&lt;/object&gt;&lt;object type=&quot;3&quot; unique_id=&quot;10547&quot;&gt;&lt;property id=&quot;20148&quot; value=&quot;5&quot;/&gt;&lt;property id=&quot;20300&quot; value=&quot;Slide 26 - &amp;quot;Independent&amp;quot;&quot;/&gt;&lt;property id=&quot;20307&quot; value=&quot;284&quot;/&gt;&lt;/object&gt;&lt;object type=&quot;3&quot; unique_id=&quot;10548&quot;&gt;&lt;property id=&quot;20148&quot; value=&quot;5&quot;/&gt;&lt;property id=&quot;20300&quot; value=&quot;Slide 27 - &amp;quot;When writing independently students should be encouraged to:&amp;quot;&quot;/&gt;&lt;property id=&quot;20307&quot; value=&quot;285&quot;/&gt;&lt;/object&gt;&lt;object type=&quot;3&quot; unique_id=&quot;10549&quot;&gt;&lt;property id=&quot;20148&quot; value=&quot;5&quot;/&gt;&lt;property id=&quot;20300&quot; value=&quot;Slide 28 - &amp;quot;Examples of Teaching Strategies for Independent Learning&amp;quot;&quot;/&gt;&lt;property id=&quot;20307&quot; value=&quot;286&quot;/&gt;&lt;/object&gt;&lt;object type=&quot;3&quot; unique_id=&quot;10558&quot;&gt;&lt;property id=&quot;20148&quot; value=&quot;5&quot;/&gt;&lt;property id=&quot;20300&quot; value=&quot;Slide 29 - &amp;quot;Assessment and Feedback&amp;quot;&quot;/&gt;&lt;property id=&quot;20307&quot; value=&quot;295&quot;/&gt;&lt;/object&gt;&lt;object type=&quot;3&quot; unique_id=&quot;10559&quot;&gt;&lt;property id=&quot;20148&quot; value=&quot;5&quot;/&gt;&lt;property id=&quot;20300&quot; value=&quot;Slide 31 - &amp;quot;Continuously monitor students’ achievements&amp;quot;&quot;/&gt;&lt;property id=&quot;20307&quot; value=&quot;296&quot;/&gt;&lt;/object&gt;&lt;object type=&quot;3&quot; unique_id=&quot;10560&quot;&gt;&lt;property id=&quot;20148&quot; value=&quot;5&quot;/&gt;&lt;property id=&quot;20300&quot; value=&quot;Slide 32&quot;/&gt;&lt;property id=&quot;20307&quot; value=&quot;297&quot;/&gt;&lt;/object&gt;&lt;object type=&quot;3&quot; unique_id=&quot;10561&quot;&gt;&lt;property id=&quot;20148&quot; value=&quot;5&quot;/&gt;&lt;property id=&quot;20300&quot; value=&quot;Slide 33 - &amp;quot;Student Centered Learning&amp;quot;&quot;/&gt;&lt;property id=&quot;20307&quot; value=&quot;298&quot;/&gt;&lt;/object&gt;&lt;object type=&quot;3&quot; unique_id=&quot;10563&quot;&gt;&lt;property id=&quot;20148&quot; value=&quot;5&quot;/&gt;&lt;property id=&quot;20300&quot; value=&quot;Slide 35 - &amp;quot;Points to Consider:&amp;quot;&quot;/&gt;&lt;property id=&quot;20307&quot; value=&quot;300&quot;/&gt;&lt;/object&gt;&lt;object type=&quot;3&quot; unique_id=&quot;10564&quot;&gt;&lt;property id=&quot;20148&quot; value=&quot;5&quot;/&gt;&lt;property id=&quot;20300&quot; value=&quot;Slide 36 - &amp;quot;Looking for evidence!&amp;quot;&quot;/&gt;&lt;property id=&quot;20307&quot; value=&quot;301&quot;/&gt;&lt;/object&gt;&lt;object type=&quot;3&quot; unique_id=&quot;10805&quot;&gt;&lt;property id=&quot;20148&quot; value=&quot;5&quot;/&gt;&lt;property id=&quot;20300&quot; value=&quot;Slide 9&quot;/&gt;&lt;property id=&quot;20307&quot; value=&quot;302&quot;/&gt;&lt;/object&gt;&lt;object type=&quot;3&quot; unique_id=&quot;10806&quot;&gt;&lt;property id=&quot;20148&quot; value=&quot;5&quot;/&gt;&lt;property id=&quot;20300&quot; value=&quot;Slide 12&quot;/&gt;&lt;property id=&quot;20307&quot; value=&quot;303&quot;/&gt;&lt;/object&gt;&lt;object type=&quot;3&quot; unique_id=&quot;11007&quot;&gt;&lt;property id=&quot;20148&quot; value=&quot;5&quot;/&gt;&lt;property id=&quot;20300&quot; value=&quot;Slide 30 - &amp;quot;Assessment and Feedback cont’&amp;quot;&quot;/&gt;&lt;property id=&quot;20307&quot; value=&quot;304&quot;/&gt;&lt;/object&gt;&lt;object type=&quot;3&quot; unique_id=&quot;11008&quot;&gt;&lt;property id=&quot;20148&quot; value=&quot;5&quot;/&gt;&lt;property id=&quot;20300&quot; value=&quot;Slide 34&quot;/&gt;&lt;property id=&quot;20307&quot; value=&quot;305&quot;/&gt;&lt;/object&gt;&lt;object type=&quot;3&quot; unique_id=&quot;12517&quot;&gt;&lt;property id=&quot;20148&quot; value=&quot;5&quot;/&gt;&lt;property id=&quot;20300&quot; value=&quot;Slide 17 - &amp;quot;Teaching Strategies that bridge between modeled and guided teaching&amp;quot;&quot;/&gt;&lt;property id=&quot;20307&quot; value=&quot;306&quot;/&gt;&lt;/object&gt;&lt;object type=&quot;3&quot; unique_id=&quot;12738&quot;&gt;&lt;property id=&quot;20148&quot; value=&quot;5&quot;/&gt;&lt;property id=&quot;20300&quot; value=&quot;Slide 4&quot;/&gt;&lt;property id=&quot;20307&quot; value=&quot;307&quot;/&gt;&lt;/object&gt;&lt;object type=&quot;3&quot; unique_id=&quot;12739&quot;&gt;&lt;property id=&quot;20148&quot; value=&quot;5&quot;/&gt;&lt;property id=&quot;20300&quot; value=&quot;Slide 25&quot;/&gt;&lt;property id=&quot;20307&quot; value=&quot;308&quot;/&gt;&lt;/object&gt;&lt;/object&gt;&lt;/object&gt;&lt;/database&gt;"/>
  <p:tag name="SECTOMILLISECCONVERTED" val="1"/>
</p:tagLst>
</file>

<file path=ppt/theme/theme1.xml><?xml version="1.0" encoding="utf-8"?>
<a:theme xmlns:a="http://schemas.openxmlformats.org/drawingml/2006/main" name="Firelight">
  <a:themeElements>
    <a:clrScheme name="Firelight">
      <a:dk1>
        <a:sysClr val="windowText" lastClr="000000"/>
      </a:dk1>
      <a:lt1>
        <a:sysClr val="window" lastClr="FFFFFF"/>
      </a:lt1>
      <a:dk2>
        <a:srgbClr val="9F1C00"/>
      </a:dk2>
      <a:lt2>
        <a:srgbClr val="EEECE1"/>
      </a:lt2>
      <a:accent1>
        <a:srgbClr val="FF881F"/>
      </a:accent1>
      <a:accent2>
        <a:srgbClr val="771C00"/>
      </a:accent2>
      <a:accent3>
        <a:srgbClr val="576A2C"/>
      </a:accent3>
      <a:accent4>
        <a:srgbClr val="A24D00"/>
      </a:accent4>
      <a:accent5>
        <a:srgbClr val="244872"/>
      </a:accent5>
      <a:accent6>
        <a:srgbClr val="5E341C"/>
      </a:accent6>
      <a:hlink>
        <a:srgbClr val="FF912E"/>
      </a:hlink>
      <a:folHlink>
        <a:srgbClr val="B5CB83"/>
      </a:folHlink>
    </a:clrScheme>
    <a:fontScheme name="Firelight">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ambria"/>
        <a:ea typeface=""/>
        <a:cs typeface=""/>
        <a:font script="Jpan" typeface="HG明朝B"/>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irelight">
      <a:fillStyleLst>
        <a:solidFill>
          <a:schemeClr val="phClr"/>
        </a:solidFill>
        <a:gradFill rotWithShape="1">
          <a:gsLst>
            <a:gs pos="0">
              <a:schemeClr val="phClr">
                <a:tint val="80000"/>
                <a:satMod val="150000"/>
              </a:schemeClr>
            </a:gs>
            <a:gs pos="100000">
              <a:schemeClr val="phClr">
                <a:tint val="100000"/>
                <a:shade val="80000"/>
                <a:satMod val="150000"/>
              </a:schemeClr>
            </a:gs>
          </a:gsLst>
          <a:lin ang="16200000" scaled="1"/>
        </a:gradFill>
        <a:gradFill rotWithShape="1">
          <a:gsLst>
            <a:gs pos="0">
              <a:schemeClr val="phClr">
                <a:shade val="40000"/>
                <a:satMod val="130000"/>
              </a:schemeClr>
            </a:gs>
            <a:gs pos="80000">
              <a:schemeClr val="phClr">
                <a:shade val="93000"/>
                <a:satMod val="130000"/>
              </a:schemeClr>
            </a:gs>
            <a:gs pos="100000">
              <a:schemeClr val="phClr">
                <a:shade val="94000"/>
                <a:satMod val="135000"/>
              </a:schemeClr>
            </a:gs>
          </a:gsLst>
          <a:path path="circle">
            <a:fillToRect l="25000" t="100000" r="100000" b="100000"/>
          </a:path>
        </a:gradFill>
      </a:fillStyleLst>
      <a:lnStyleLst>
        <a:ln w="12700" cap="flat" cmpd="sng" algn="ctr">
          <a:solidFill>
            <a:schemeClr val="phClr">
              <a:shade val="95000"/>
              <a:satMod val="105000"/>
            </a:schemeClr>
          </a:solidFill>
          <a:prstDash val="solid"/>
        </a:ln>
        <a:ln w="38100" cap="flat" cmpd="sng" algn="ctr">
          <a:solidFill>
            <a:schemeClr val="phClr">
              <a:shade val="95000"/>
              <a:alpha val="90000"/>
            </a:schemeClr>
          </a:solidFill>
          <a:prstDash val="solid"/>
        </a:ln>
        <a:ln w="76200" cap="flat" cmpd="sng" algn="ctr">
          <a:solidFill>
            <a:schemeClr val="phClr">
              <a:shade val="95000"/>
              <a:alpha val="50000"/>
            </a:schemeClr>
          </a:solidFill>
          <a:prstDash val="solid"/>
        </a:ln>
      </a:lnStyleLst>
      <a:effectStyleLst>
        <a:effectStyle>
          <a:effectLst>
            <a:innerShdw blurRad="63500">
              <a:srgbClr val="000000">
                <a:alpha val="60000"/>
              </a:srgbClr>
            </a:innerShdw>
          </a:effectLst>
        </a:effectStyle>
        <a:effectStyle>
          <a:effectLst>
            <a:innerShdw blurRad="63500">
              <a:srgbClr val="000000">
                <a:alpha val="50000"/>
              </a:srgbClr>
            </a:innerShdw>
            <a:outerShdw blurRad="76200" dist="38100" sx="101000" sy="101000" rotWithShape="0">
              <a:srgbClr val="000000">
                <a:alpha val="60000"/>
              </a:srgbClr>
            </a:outerShdw>
          </a:effectLst>
        </a:effectStyle>
        <a:effectStyle>
          <a:effectLst>
            <a:innerShdw blurRad="63500">
              <a:srgbClr val="000000">
                <a:alpha val="50000"/>
              </a:srgbClr>
            </a:innerShdw>
          </a:effectLst>
          <a:scene3d>
            <a:camera prst="orthographicFront">
              <a:rot lat="0" lon="0" rev="0"/>
            </a:camera>
            <a:lightRig rig="balanced" dir="t">
              <a:rot lat="0" lon="0" rev="4200000"/>
            </a:lightRig>
          </a:scene3d>
          <a:sp3d prstMaterial="softmetal">
            <a:bevelT w="63500" h="25400" prst="softRound"/>
          </a:sp3d>
        </a:effectStyle>
      </a:effectStyleLst>
      <a:bgFillStyleLst>
        <a:solidFill>
          <a:schemeClr val="phClr"/>
        </a:solidFill>
        <a:gradFill rotWithShape="1">
          <a:gsLst>
            <a:gs pos="0">
              <a:schemeClr val="accent1">
                <a:shade val="45000"/>
                <a:satMod val="125000"/>
              </a:schemeClr>
            </a:gs>
            <a:gs pos="100000">
              <a:schemeClr val="phClr">
                <a:shade val="55000"/>
                <a:satMod val="125000"/>
              </a:schemeClr>
            </a:gs>
          </a:gsLst>
          <a:lin ang="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Firelight</Template>
  <TotalTime>919</TotalTime>
  <Words>2795</Words>
  <Application>Microsoft Office PowerPoint</Application>
  <PresentationFormat>On-screen Show (4:3)</PresentationFormat>
  <Paragraphs>256</Paragraphs>
  <Slides>36</Slides>
  <Notes>0</Notes>
  <HiddenSlides>0</HiddenSlides>
  <MMClips>0</MMClips>
  <ScaleCrop>false</ScaleCrop>
  <HeadingPairs>
    <vt:vector size="4" baseType="variant">
      <vt:variant>
        <vt:lpstr>Theme</vt:lpstr>
      </vt:variant>
      <vt:variant>
        <vt:i4>1</vt:i4>
      </vt:variant>
      <vt:variant>
        <vt:lpstr>Slide Titles</vt:lpstr>
      </vt:variant>
      <vt:variant>
        <vt:i4>36</vt:i4>
      </vt:variant>
    </vt:vector>
  </HeadingPairs>
  <TitlesOfParts>
    <vt:vector size="37" baseType="lpstr">
      <vt:lpstr>Firelight</vt:lpstr>
      <vt:lpstr>PowerPoint Presentation</vt:lpstr>
      <vt:lpstr>What is Explicit Teaching?</vt:lpstr>
      <vt:lpstr>PowerPoint Presentation</vt:lpstr>
      <vt:lpstr>PowerPoint Presentation</vt:lpstr>
      <vt:lpstr>Model of Explicit Teaching</vt:lpstr>
      <vt:lpstr>Setting the Context: Building Field</vt:lpstr>
      <vt:lpstr>PowerPoint Presentation</vt:lpstr>
      <vt:lpstr>Modelled Learning / Deconstruction</vt:lpstr>
      <vt:lpstr>PowerPoint Presentation</vt:lpstr>
      <vt:lpstr>PowerPoint Presentation</vt:lpstr>
      <vt:lpstr>PowerPoint Presentation</vt:lpstr>
      <vt:lpstr>PowerPoint Presentation</vt:lpstr>
      <vt:lpstr>PowerPoint Presentation</vt:lpstr>
      <vt:lpstr>Aspects to focus on at the modelled phase</vt:lpstr>
      <vt:lpstr>Teaching Strategies for Modelled Learning</vt:lpstr>
      <vt:lpstr>PowerPoint Presentation</vt:lpstr>
      <vt:lpstr>Teaching Strategies that bridge between modelled and guided teaching</vt:lpstr>
      <vt:lpstr>Guided Learning / Joint Construction</vt:lpstr>
      <vt:lpstr>PowerPoint Presentation</vt:lpstr>
      <vt:lpstr>Questions to pose as students are developing their texts</vt:lpstr>
      <vt:lpstr>Questions to pose when guiding students to look at language features</vt:lpstr>
      <vt:lpstr>Questions to pose when guiding students in the writing process</vt:lpstr>
      <vt:lpstr>Examples of Teaching Strategies for Guided Learning</vt:lpstr>
      <vt:lpstr>PowerPoint Presentation</vt:lpstr>
      <vt:lpstr>PowerPoint Presentation</vt:lpstr>
      <vt:lpstr>Independent</vt:lpstr>
      <vt:lpstr>When writing independently students should be encouraged to:</vt:lpstr>
      <vt:lpstr>Examples of Teaching Strategies for Independent Learning</vt:lpstr>
      <vt:lpstr>Assessment and Feedback</vt:lpstr>
      <vt:lpstr>Assessment and Feedback cont’</vt:lpstr>
      <vt:lpstr>Continuously monitor students’ achievements</vt:lpstr>
      <vt:lpstr>PowerPoint Presentation</vt:lpstr>
      <vt:lpstr>Student Centred Learning</vt:lpstr>
      <vt:lpstr>PowerPoint Presentation</vt:lpstr>
      <vt:lpstr>Points to Consider:</vt:lpstr>
      <vt:lpstr>Looking for evidence!</vt:lpstr>
    </vt:vector>
  </TitlesOfParts>
  <Company>DET NSW</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Writing Across the KLAs in Years 5-12</dc:title>
  <dc:creator>IT Directorate</dc:creator>
  <cp:lastModifiedBy>Administrator</cp:lastModifiedBy>
  <cp:revision>69</cp:revision>
  <dcterms:created xsi:type="dcterms:W3CDTF">2009-11-18T01:08:05Z</dcterms:created>
  <dcterms:modified xsi:type="dcterms:W3CDTF">2012-03-05T04:46:06Z</dcterms:modified>
</cp:coreProperties>
</file>